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60" r:id="rId3"/>
    <p:sldId id="277" r:id="rId4"/>
    <p:sldId id="283" r:id="rId5"/>
    <p:sldId id="284" r:id="rId6"/>
    <p:sldId id="285" r:id="rId7"/>
    <p:sldId id="278" r:id="rId8"/>
    <p:sldId id="280" r:id="rId9"/>
    <p:sldId id="270" r:id="rId10"/>
    <p:sldId id="271" r:id="rId11"/>
    <p:sldId id="279" r:id="rId12"/>
    <p:sldId id="281" r:id="rId13"/>
    <p:sldId id="275" r:id="rId14"/>
    <p:sldId id="274" r:id="rId15"/>
    <p:sldId id="287" r:id="rId16"/>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77" autoAdjust="0"/>
  </p:normalViewPr>
  <p:slideViewPr>
    <p:cSldViewPr snapToGrid="0" snapToObjects="1">
      <p:cViewPr>
        <p:scale>
          <a:sx n="85" d="100"/>
          <a:sy n="85" d="100"/>
        </p:scale>
        <p:origin x="-91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2000" u="none"/>
            </a:pPr>
            <a:r>
              <a:rPr lang="fr-FR" sz="2000" u="none" dirty="0"/>
              <a:t>Usages</a:t>
            </a:r>
            <a:r>
              <a:rPr lang="fr-FR" sz="2000" u="none" baseline="0" dirty="0"/>
              <a:t> de l'</a:t>
            </a:r>
            <a:r>
              <a:rPr lang="fr-FR" sz="2000" u="none" baseline="0" dirty="0" err="1"/>
              <a:t>Ipad</a:t>
            </a:r>
            <a:r>
              <a:rPr lang="fr-FR" sz="2000" u="none" baseline="0" dirty="0"/>
              <a:t> au Royaume-</a:t>
            </a:r>
            <a:r>
              <a:rPr lang="fr-FR" sz="2000" u="none" baseline="0" dirty="0" smtClean="0"/>
              <a:t>Uni*</a:t>
            </a:r>
          </a:p>
          <a:p>
            <a:pPr>
              <a:defRPr sz="2000" u="none"/>
            </a:pPr>
            <a:endParaRPr lang="fr-FR" sz="2000" u="none" baseline="0" dirty="0" smtClean="0"/>
          </a:p>
        </c:rich>
      </c:tx>
      <c:layout/>
      <c:overlay val="0"/>
    </c:title>
    <c:autoTitleDeleted val="0"/>
    <c:plotArea>
      <c:layout>
        <c:manualLayout>
          <c:layoutTarget val="inner"/>
          <c:xMode val="edge"/>
          <c:yMode val="edge"/>
          <c:x val="0.0994215687827754"/>
          <c:y val="0.162848297213622"/>
          <c:w val="0.874421489567325"/>
          <c:h val="0.575515467687282"/>
        </c:manualLayout>
      </c:layout>
      <c:barChart>
        <c:barDir val="col"/>
        <c:grouping val="clustered"/>
        <c:varyColors val="0"/>
        <c:ser>
          <c:idx val="0"/>
          <c:order val="0"/>
          <c:invertIfNegative val="0"/>
          <c:dLbls>
            <c:showLegendKey val="0"/>
            <c:showVal val="1"/>
            <c:showCatName val="0"/>
            <c:showSerName val="0"/>
            <c:showPercent val="0"/>
            <c:showBubbleSize val="0"/>
            <c:showLeaderLines val="0"/>
          </c:dLbls>
          <c:cat>
            <c:strRef>
              <c:f>Feuil1!$B$4:$B$13</c:f>
              <c:strCache>
                <c:ptCount val="10"/>
                <c:pt idx="0">
                  <c:v>Internet</c:v>
                </c:pt>
                <c:pt idx="1">
                  <c:v>Courriels</c:v>
                </c:pt>
                <c:pt idx="2">
                  <c:v>Jeux</c:v>
                </c:pt>
                <c:pt idx="3">
                  <c:v>Réseaux sociaux</c:v>
                </c:pt>
                <c:pt idx="4">
                  <c:v>Recherches</c:v>
                </c:pt>
                <c:pt idx="5">
                  <c:v>Livres</c:v>
                </c:pt>
                <c:pt idx="6">
                  <c:v>Musique</c:v>
                </c:pt>
                <c:pt idx="7">
                  <c:v>Shopping</c:v>
                </c:pt>
                <c:pt idx="8">
                  <c:v>Magasines</c:v>
                </c:pt>
                <c:pt idx="9">
                  <c:v>Travail</c:v>
                </c:pt>
              </c:strCache>
            </c:strRef>
          </c:cat>
          <c:val>
            <c:numRef>
              <c:f>Feuil1!$C$4:$C$13</c:f>
              <c:numCache>
                <c:formatCode>General</c:formatCode>
                <c:ptCount val="10"/>
                <c:pt idx="0">
                  <c:v>75.0</c:v>
                </c:pt>
                <c:pt idx="1">
                  <c:v>63.0</c:v>
                </c:pt>
                <c:pt idx="2">
                  <c:v>48.0</c:v>
                </c:pt>
                <c:pt idx="3">
                  <c:v>41.0</c:v>
                </c:pt>
                <c:pt idx="4">
                  <c:v>29.0</c:v>
                </c:pt>
                <c:pt idx="5">
                  <c:v>25.0</c:v>
                </c:pt>
                <c:pt idx="6">
                  <c:v>21.0</c:v>
                </c:pt>
                <c:pt idx="7">
                  <c:v>19.0</c:v>
                </c:pt>
                <c:pt idx="8">
                  <c:v>13.0</c:v>
                </c:pt>
                <c:pt idx="9">
                  <c:v>13.0</c:v>
                </c:pt>
              </c:numCache>
            </c:numRef>
          </c:val>
        </c:ser>
        <c:dLbls>
          <c:showLegendKey val="0"/>
          <c:showVal val="0"/>
          <c:showCatName val="0"/>
          <c:showSerName val="0"/>
          <c:showPercent val="0"/>
          <c:showBubbleSize val="0"/>
        </c:dLbls>
        <c:gapWidth val="150"/>
        <c:axId val="474304152"/>
        <c:axId val="474309752"/>
      </c:barChart>
      <c:catAx>
        <c:axId val="474304152"/>
        <c:scaling>
          <c:orientation val="minMax"/>
        </c:scaling>
        <c:delete val="0"/>
        <c:axPos val="b"/>
        <c:title>
          <c:tx>
            <c:rich>
              <a:bodyPr/>
              <a:lstStyle/>
              <a:p>
                <a:pPr>
                  <a:defRPr sz="1200"/>
                </a:pPr>
                <a:r>
                  <a:rPr lang="fr-FR" sz="1200"/>
                  <a:t>Usages</a:t>
                </a:r>
              </a:p>
            </c:rich>
          </c:tx>
          <c:layout/>
          <c:overlay val="0"/>
        </c:title>
        <c:majorTickMark val="none"/>
        <c:minorTickMark val="none"/>
        <c:tickLblPos val="nextTo"/>
        <c:txPr>
          <a:bodyPr/>
          <a:lstStyle/>
          <a:p>
            <a:pPr>
              <a:defRPr sz="1200" b="1"/>
            </a:pPr>
            <a:endParaRPr lang="fr-FR"/>
          </a:p>
        </c:txPr>
        <c:crossAx val="474309752"/>
        <c:crosses val="autoZero"/>
        <c:auto val="1"/>
        <c:lblAlgn val="ctr"/>
        <c:lblOffset val="100"/>
        <c:noMultiLvlLbl val="0"/>
      </c:catAx>
      <c:valAx>
        <c:axId val="474309752"/>
        <c:scaling>
          <c:orientation val="minMax"/>
        </c:scaling>
        <c:delete val="0"/>
        <c:axPos val="l"/>
        <c:majorGridlines/>
        <c:title>
          <c:tx>
            <c:rich>
              <a:bodyPr/>
              <a:lstStyle/>
              <a:p>
                <a:pPr>
                  <a:defRPr sz="1200"/>
                </a:pPr>
                <a:r>
                  <a:rPr lang="fr-FR" sz="1200" dirty="0"/>
                  <a:t>Pourcentage</a:t>
                </a:r>
                <a:r>
                  <a:rPr lang="fr-FR" sz="1200" baseline="0" dirty="0"/>
                  <a:t>     </a:t>
                </a:r>
                <a:r>
                  <a:rPr lang="fr-FR" sz="1200" dirty="0"/>
                  <a:t> (N=1007)</a:t>
                </a:r>
              </a:p>
            </c:rich>
          </c:tx>
          <c:layout/>
          <c:overlay val="0"/>
        </c:title>
        <c:numFmt formatCode="General" sourceLinked="1"/>
        <c:majorTickMark val="out"/>
        <c:minorTickMark val="none"/>
        <c:tickLblPos val="nextTo"/>
        <c:crossAx val="474304152"/>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D903F-B0EB-E946-8B26-44DE8A5DF3C4}" type="datetimeFigureOut">
              <a:rPr lang="fr-FR" smtClean="0"/>
              <a:t>24/05/12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AF0E6A-A85E-5541-94C5-A5F0000D1CE6}" type="slidenum">
              <a:rPr lang="fr-FR" smtClean="0"/>
              <a:t>‹#›</a:t>
            </a:fld>
            <a:endParaRPr lang="fr-FR"/>
          </a:p>
        </p:txBody>
      </p:sp>
    </p:spTree>
    <p:extLst>
      <p:ext uri="{BB962C8B-B14F-4D97-AF65-F5344CB8AC3E}">
        <p14:creationId xmlns:p14="http://schemas.microsoft.com/office/powerpoint/2010/main" val="404277647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elearning-actu.org/blended_learning_definition" TargetMode="External"/><Relationship Id="rId4" Type="http://schemas.openxmlformats.org/officeDocument/2006/relationships/hyperlink" Target="http://www.elearning-actu.org/serious-game-definition/" TargetMode="External"/><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fr.wikipedia.org/wiki/Comparaison_de_lecteurs_multim%C3%A9dia" TargetMode="External"/><Relationship Id="rId4" Type="http://schemas.openxmlformats.org/officeDocument/2006/relationships/hyperlink" Target="http://fr.wikipedia.org/wiki/Application_(informatique)" TargetMode="External"/><Relationship Id="rId5" Type="http://schemas.openxmlformats.org/officeDocument/2006/relationships/hyperlink" Target="http://fr.wikipedia.org/wiki/Multim%C3%A9dia" TargetMode="External"/><Relationship Id="rId6" Type="http://schemas.openxmlformats.org/officeDocument/2006/relationships/hyperlink" Target="http://fr.wikipedia.org/wiki/%C3%89cran" TargetMode="External"/><Relationship Id="rId7" Type="http://schemas.openxmlformats.org/officeDocument/2006/relationships/hyperlink" Target="http://fr.wikipedia.org/wiki/Projecteur" TargetMode="External"/><Relationship Id="rId8" Type="http://schemas.openxmlformats.org/officeDocument/2006/relationships/hyperlink" Target="http://fr.wikipedia.org/wiki/Haut-parleur" TargetMode="External"/><Relationship Id="rId9" Type="http://schemas.openxmlformats.org/officeDocument/2006/relationships/hyperlink" Target="http://fr.wikipedia.org/wiki/Enceinte_(audio)" TargetMode="External"/><Relationship Id="rId10" Type="http://schemas.openxmlformats.org/officeDocument/2006/relationships/hyperlink" Target="http://fr.wikipedia.org/wiki/Interface_Homme-machine"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a:t>
            </a:fld>
            <a:endParaRPr lang="fr-FR"/>
          </a:p>
        </p:txBody>
      </p:sp>
    </p:spTree>
    <p:extLst>
      <p:ext uri="{BB962C8B-B14F-4D97-AF65-F5344CB8AC3E}">
        <p14:creationId xmlns:p14="http://schemas.microsoft.com/office/powerpoint/2010/main" val="2756292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800" baseline="0" dirty="0" smtClean="0"/>
          </a:p>
          <a:p>
            <a:r>
              <a:rPr lang="fr-FR" sz="800" kern="1200" dirty="0" smtClean="0">
                <a:solidFill>
                  <a:schemeClr val="tx1"/>
                </a:solidFill>
                <a:effectLst/>
                <a:latin typeface="+mn-lt"/>
                <a:ea typeface="+mn-ea"/>
                <a:cs typeface="+mn-cs"/>
              </a:rPr>
              <a:t>De plus en plus de </a:t>
            </a:r>
            <a:r>
              <a:rPr lang="fr-FR" sz="800" b="1" kern="1200" dirty="0" smtClean="0">
                <a:solidFill>
                  <a:schemeClr val="tx1"/>
                </a:solidFill>
                <a:effectLst/>
                <a:latin typeface="+mn-lt"/>
                <a:ea typeface="+mn-ea"/>
                <a:cs typeface="+mn-cs"/>
              </a:rPr>
              <a:t>formations</a:t>
            </a:r>
            <a:r>
              <a:rPr lang="fr-FR" sz="800" b="0" kern="1200" dirty="0" smtClean="0">
                <a:solidFill>
                  <a:schemeClr val="tx1"/>
                </a:solidFill>
                <a:effectLst/>
                <a:latin typeface="+mn-lt"/>
                <a:ea typeface="+mn-ea"/>
                <a:cs typeface="+mn-cs"/>
              </a:rPr>
              <a:t>/applications</a:t>
            </a:r>
            <a:r>
              <a:rPr lang="fr-FR" sz="800" b="0" kern="1200" baseline="0" dirty="0" smtClean="0">
                <a:solidFill>
                  <a:schemeClr val="tx1"/>
                </a:solidFill>
                <a:effectLst/>
                <a:latin typeface="+mn-lt"/>
                <a:ea typeface="+mn-ea"/>
                <a:cs typeface="+mn-cs"/>
              </a:rPr>
              <a:t> </a:t>
            </a:r>
            <a:r>
              <a:rPr lang="fr-FR" sz="800" kern="1200" dirty="0" smtClean="0">
                <a:solidFill>
                  <a:schemeClr val="tx1"/>
                </a:solidFill>
                <a:effectLst/>
                <a:latin typeface="+mn-lt"/>
                <a:ea typeface="+mn-ea"/>
                <a:cs typeface="+mn-cs"/>
              </a:rPr>
              <a:t>sont disponibles sur support mobile, mais ce type de formation en est encore à ses débuts.</a:t>
            </a:r>
          </a:p>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10</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800" b="1" u="sng" dirty="0" smtClean="0"/>
              <a:t>Conscience de l’adoption rapide et massive de ces technologies</a:t>
            </a:r>
          </a:p>
          <a:p>
            <a:endParaRPr lang="fr-FR" sz="800" dirty="0" smtClean="0"/>
          </a:p>
          <a:p>
            <a:r>
              <a:rPr lang="fr-FR" sz="800" dirty="0" smtClean="0"/>
              <a:t>Téléphones</a:t>
            </a:r>
            <a:r>
              <a:rPr lang="fr-FR" sz="800" baseline="0" dirty="0" smtClean="0"/>
              <a:t> portables, </a:t>
            </a:r>
            <a:r>
              <a:rPr lang="fr-FR" sz="800" baseline="0" dirty="0" err="1" smtClean="0"/>
              <a:t>smartphones</a:t>
            </a:r>
            <a:r>
              <a:rPr lang="fr-FR" sz="800" baseline="0" dirty="0" smtClean="0"/>
              <a:t>, tablettes </a:t>
            </a:r>
            <a:r>
              <a:rPr lang="fr-FR" sz="800" baseline="0" dirty="0" smtClean="0">
                <a:sym typeface="Wingdings"/>
              </a:rPr>
              <a:t> </a:t>
            </a:r>
            <a:r>
              <a:rPr lang="fr-FR" sz="800" baseline="0" dirty="0" smtClean="0"/>
              <a:t> Autant d’outils qui qui font partie de notre quotidien. D’ailleurs, </a:t>
            </a:r>
            <a:r>
              <a:rPr lang="fr-FR" sz="800" kern="1200" dirty="0" smtClean="0">
                <a:solidFill>
                  <a:schemeClr val="tx1"/>
                </a:solidFill>
                <a:latin typeface="+mn-lt"/>
                <a:ea typeface="+mn-ea"/>
                <a:cs typeface="+mn-cs"/>
              </a:rPr>
              <a:t>certains exercices de prospective ne laissent en effet aucun doute sur l'adoption rapide et massive de ces technologies mobiles, tant dans la vie courante qu'en contexte professionnel. </a:t>
            </a:r>
          </a:p>
          <a:p>
            <a:endParaRPr lang="fr-FR" sz="8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i="0" kern="1200" dirty="0" smtClean="0">
                <a:solidFill>
                  <a:schemeClr val="tx1"/>
                </a:solidFill>
                <a:latin typeface="+mn-lt"/>
                <a:ea typeface="+mn-ea"/>
                <a:cs typeface="+mn-cs"/>
                <a:sym typeface="Wingdings"/>
              </a:rPr>
              <a:t> </a:t>
            </a:r>
            <a:r>
              <a:rPr lang="fr-FR" sz="800" i="0" kern="1200" dirty="0" smtClean="0">
                <a:solidFill>
                  <a:schemeClr val="tx1"/>
                </a:solidFill>
                <a:latin typeface="+mn-lt"/>
                <a:ea typeface="+mn-ea"/>
                <a:cs typeface="+mn-cs"/>
              </a:rPr>
              <a:t>D'autres études rappellent la place inédite occupée par le téléphone mobile, devenu en l'espace d'une dizaine d'années le premier média dans le monde. D'après Tomi </a:t>
            </a:r>
            <a:r>
              <a:rPr lang="fr-FR" sz="800" i="0" kern="1200" dirty="0" err="1" smtClean="0">
                <a:solidFill>
                  <a:schemeClr val="tx1"/>
                </a:solidFill>
                <a:latin typeface="+mn-lt"/>
                <a:ea typeface="+mn-ea"/>
                <a:cs typeface="+mn-cs"/>
              </a:rPr>
              <a:t>Ahonen</a:t>
            </a:r>
            <a:r>
              <a:rPr lang="fr-FR" sz="800" i="0" kern="1200" dirty="0" smtClean="0">
                <a:solidFill>
                  <a:schemeClr val="tx1"/>
                </a:solidFill>
                <a:latin typeface="+mn-lt"/>
                <a:ea typeface="+mn-ea"/>
                <a:cs typeface="+mn-cs"/>
              </a:rPr>
              <a:t>, spécialiste des médias mobiles, on dénombre aujourd'hui 4 milliards d'abonnements au téléphone mobile, contre 480 millions de quotidiens distribués chaque jour, 1,5 milliards de télévisions et 3,9 milliards de radios FM (</a:t>
            </a:r>
            <a:r>
              <a:rPr lang="fr-FR" sz="800" i="0" kern="1200" dirty="0" err="1" smtClean="0">
                <a:solidFill>
                  <a:schemeClr val="tx1"/>
                </a:solidFill>
                <a:latin typeface="+mn-lt"/>
                <a:ea typeface="+mn-ea"/>
                <a:cs typeface="+mn-cs"/>
              </a:rPr>
              <a:t>Ahonen</a:t>
            </a:r>
            <a:r>
              <a:rPr lang="fr-FR" sz="800" i="0" kern="1200" dirty="0" smtClean="0">
                <a:solidFill>
                  <a:schemeClr val="tx1"/>
                </a:solidFill>
                <a:latin typeface="+mn-lt"/>
                <a:ea typeface="+mn-ea"/>
                <a:cs typeface="+mn-cs"/>
              </a:rPr>
              <a:t>, 2010).</a:t>
            </a:r>
          </a:p>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sym typeface="Wingdings"/>
              </a:rPr>
              <a:t> </a:t>
            </a:r>
            <a:r>
              <a:rPr lang="fr-FR" sz="800" kern="1200" dirty="0" smtClean="0">
                <a:solidFill>
                  <a:schemeClr val="tx1"/>
                </a:solidFill>
                <a:latin typeface="+mn-lt"/>
                <a:ea typeface="+mn-ea"/>
                <a:cs typeface="+mn-cs"/>
              </a:rPr>
              <a:t>Dans sa 3e édition, l'étude </a:t>
            </a:r>
            <a:r>
              <a:rPr lang="fr-FR" sz="800" i="1" kern="1200" dirty="0" smtClean="0">
                <a:solidFill>
                  <a:schemeClr val="tx1"/>
                </a:solidFill>
                <a:latin typeface="+mn-lt"/>
                <a:ea typeface="+mn-ea"/>
                <a:cs typeface="+mn-cs"/>
              </a:rPr>
              <a:t>The Future of Internet </a:t>
            </a:r>
            <a:r>
              <a:rPr lang="fr-FR" sz="800" i="0" kern="1200" dirty="0" smtClean="0">
                <a:solidFill>
                  <a:schemeClr val="tx1"/>
                </a:solidFill>
                <a:latin typeface="+mn-lt"/>
                <a:ea typeface="+mn-ea"/>
                <a:cs typeface="+mn-cs"/>
              </a:rPr>
              <a:t>publiée par l'observatoire </a:t>
            </a:r>
            <a:r>
              <a:rPr lang="fr-FR" sz="800" i="0" kern="1200" dirty="0" err="1" smtClean="0">
                <a:solidFill>
                  <a:schemeClr val="tx1"/>
                </a:solidFill>
                <a:latin typeface="+mn-lt"/>
                <a:ea typeface="+mn-ea"/>
                <a:cs typeface="+mn-cs"/>
              </a:rPr>
              <a:t>Pew</a:t>
            </a:r>
            <a:r>
              <a:rPr lang="fr-FR" sz="800" i="0" kern="1200" dirty="0" smtClean="0">
                <a:solidFill>
                  <a:schemeClr val="tx1"/>
                </a:solidFill>
                <a:latin typeface="+mn-lt"/>
                <a:ea typeface="+mn-ea"/>
                <a:cs typeface="+mn-cs"/>
              </a:rPr>
              <a:t> internet &amp; American life </a:t>
            </a:r>
            <a:r>
              <a:rPr lang="fr-FR" sz="800" i="0" kern="1200" dirty="0" err="1" smtClean="0">
                <a:solidFill>
                  <a:schemeClr val="tx1"/>
                </a:solidFill>
                <a:latin typeface="+mn-lt"/>
                <a:ea typeface="+mn-ea"/>
                <a:cs typeface="+mn-cs"/>
              </a:rPr>
              <a:t>project</a:t>
            </a:r>
            <a:r>
              <a:rPr lang="fr-FR" sz="800" i="0" kern="1200" dirty="0" smtClean="0">
                <a:solidFill>
                  <a:schemeClr val="tx1"/>
                </a:solidFill>
                <a:latin typeface="+mn-lt"/>
                <a:ea typeface="+mn-ea"/>
                <a:cs typeface="+mn-cs"/>
              </a:rPr>
              <a:t>, fin 2008, prédit que d'ici à 2020 la majorité des internautes se connecteront d'abord à l'Internet via une technologie mobile (</a:t>
            </a:r>
            <a:r>
              <a:rPr lang="fr-FR" sz="800" i="0" kern="1200" dirty="0" err="1" smtClean="0">
                <a:solidFill>
                  <a:schemeClr val="tx1"/>
                </a:solidFill>
                <a:latin typeface="+mn-lt"/>
                <a:ea typeface="+mn-ea"/>
                <a:cs typeface="+mn-cs"/>
              </a:rPr>
              <a:t>Rainie</a:t>
            </a:r>
            <a:r>
              <a:rPr lang="fr-FR" sz="800" i="0" kern="1200" dirty="0" smtClean="0">
                <a:solidFill>
                  <a:schemeClr val="tx1"/>
                </a:solidFill>
                <a:latin typeface="+mn-lt"/>
                <a:ea typeface="+mn-ea"/>
                <a:cs typeface="+mn-cs"/>
              </a:rPr>
              <a:t> &amp; Anderson, 2008).</a:t>
            </a:r>
          </a:p>
          <a:p>
            <a:endParaRPr lang="fr-FR" sz="800" i="0" kern="1200" dirty="0" smtClean="0">
              <a:solidFill>
                <a:schemeClr val="tx1"/>
              </a:solidFill>
              <a:latin typeface="+mn-lt"/>
              <a:ea typeface="+mn-ea"/>
              <a:cs typeface="+mn-cs"/>
            </a:endParaRPr>
          </a:p>
          <a:p>
            <a:endParaRPr lang="fr-FR" sz="800" i="0" kern="1200" baseline="0" dirty="0" smtClean="0">
              <a:solidFill>
                <a:schemeClr val="tx1"/>
              </a:solidFill>
              <a:latin typeface="+mn-lt"/>
              <a:ea typeface="+mn-ea"/>
              <a:cs typeface="+mn-cs"/>
            </a:endParaRPr>
          </a:p>
          <a:p>
            <a:r>
              <a:rPr lang="fr-FR" sz="800" b="1" i="0" u="sng" kern="1200" baseline="0" dirty="0" smtClean="0">
                <a:solidFill>
                  <a:schemeClr val="tx1"/>
                </a:solidFill>
                <a:latin typeface="+mn-lt"/>
                <a:ea typeface="+mn-ea"/>
                <a:cs typeface="+mn-cs"/>
              </a:rPr>
              <a:t>La sphère éducative n’est pas en reste</a:t>
            </a:r>
          </a:p>
          <a:p>
            <a:endParaRPr lang="fr-FR" sz="800" i="0" kern="1200" baseline="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sphère éducative n'est pas en reste. Depuis plus de 40 ans, le Centre pour la recherche et l’innovation dans l’enseignement3 (CERI) à l’OCDE cherche, à travers ses analyses prospectives, à identifier et encourager les innovations en éducation. Les TIC y tiennent historiquement une place de choix, avec par exemple des programmes tels que « l’école de demain» (</a:t>
            </a:r>
            <a:r>
              <a:rPr lang="fr-FR" sz="800" i="1" kern="1200" dirty="0" err="1" smtClean="0">
                <a:solidFill>
                  <a:schemeClr val="tx1"/>
                </a:solidFill>
                <a:latin typeface="+mn-lt"/>
                <a:ea typeface="+mn-ea"/>
                <a:cs typeface="+mn-cs"/>
              </a:rPr>
              <a:t>Schooling</a:t>
            </a:r>
            <a:r>
              <a:rPr lang="fr-FR" sz="800" i="1" kern="1200" dirty="0" smtClean="0">
                <a:solidFill>
                  <a:schemeClr val="tx1"/>
                </a:solidFill>
                <a:latin typeface="+mn-lt"/>
                <a:ea typeface="+mn-ea"/>
                <a:cs typeface="+mn-cs"/>
              </a:rPr>
              <a:t> for </a:t>
            </a:r>
            <a:r>
              <a:rPr lang="fr-FR" sz="800" i="1" kern="1200" dirty="0" err="1" smtClean="0">
                <a:solidFill>
                  <a:schemeClr val="tx1"/>
                </a:solidFill>
                <a:latin typeface="+mn-lt"/>
                <a:ea typeface="+mn-ea"/>
                <a:cs typeface="+mn-cs"/>
              </a:rPr>
              <a:t>tomorrow</a:t>
            </a:r>
            <a:r>
              <a:rPr lang="fr-FR" sz="800" i="0" kern="1200" dirty="0" smtClean="0">
                <a:solidFill>
                  <a:schemeClr val="tx1"/>
                </a:solidFill>
                <a:latin typeface="+mn-lt"/>
                <a:ea typeface="+mn-ea"/>
                <a:cs typeface="+mn-cs"/>
              </a:rPr>
              <a:t>) et «les apprenants du nouveau millénaire» (</a:t>
            </a:r>
            <a:r>
              <a:rPr lang="fr-FR" sz="800" i="1" kern="1200" dirty="0" smtClean="0">
                <a:solidFill>
                  <a:schemeClr val="tx1"/>
                </a:solidFill>
                <a:latin typeface="+mn-lt"/>
                <a:ea typeface="+mn-ea"/>
                <a:cs typeface="+mn-cs"/>
              </a:rPr>
              <a:t>New millenium </a:t>
            </a:r>
            <a:r>
              <a:rPr lang="fr-FR" sz="800" i="1" kern="1200" dirty="0" err="1" smtClean="0">
                <a:solidFill>
                  <a:schemeClr val="tx1"/>
                </a:solidFill>
                <a:latin typeface="+mn-lt"/>
                <a:ea typeface="+mn-ea"/>
                <a:cs typeface="+mn-cs"/>
              </a:rPr>
              <a:t>learners</a:t>
            </a:r>
            <a:r>
              <a:rPr lang="fr-FR" sz="800" i="0" kern="1200" dirty="0" smtClean="0">
                <a:solidFill>
                  <a:schemeClr val="tx1"/>
                </a:solidFill>
                <a:latin typeface="+mn-lt"/>
                <a:ea typeface="+mn-ea"/>
                <a:cs typeface="+mn-cs"/>
              </a:rPr>
              <a:t>), au sein desquels les perspectives offertes par les technologies mobiles sont examinées avec attention. Depuis 2006, les rapports annuels des experts internationaux du </a:t>
            </a:r>
            <a:r>
              <a:rPr lang="fr-FR" sz="800" i="1" kern="1200" dirty="0" smtClean="0">
                <a:solidFill>
                  <a:schemeClr val="tx1"/>
                </a:solidFill>
                <a:latin typeface="+mn-lt"/>
                <a:ea typeface="+mn-ea"/>
                <a:cs typeface="+mn-cs"/>
              </a:rPr>
              <a:t>New Media Consortium </a:t>
            </a:r>
            <a:r>
              <a:rPr lang="fr-FR" sz="800" i="0" kern="1200" dirty="0" smtClean="0">
                <a:solidFill>
                  <a:schemeClr val="tx1"/>
                </a:solidFill>
                <a:latin typeface="+mn-lt"/>
                <a:ea typeface="+mn-ea"/>
                <a:cs typeface="+mn-cs"/>
              </a:rPr>
              <a:t>(NMC) témoignent également d'un intérêt constant pour ces technologies : dans la livraison 2009, ils estiment leur inscription dans les usages éducatifs courants imminente pour l'enseignement supérieur (moins de deux ans), alors que leur intégration dans l'enseignement secondaire nécessiterait deux à trois ans tout au plus (Johnson </a:t>
            </a:r>
            <a:r>
              <a:rPr lang="fr-FR" sz="800" i="1" kern="1200" dirty="0" smtClean="0">
                <a:solidFill>
                  <a:schemeClr val="tx1"/>
                </a:solidFill>
                <a:latin typeface="+mn-lt"/>
                <a:ea typeface="+mn-ea"/>
                <a:cs typeface="+mn-cs"/>
              </a:rPr>
              <a:t>et al.</a:t>
            </a:r>
            <a:r>
              <a:rPr lang="fr-FR" sz="800" i="0" kern="1200" dirty="0" smtClean="0">
                <a:solidFill>
                  <a:schemeClr val="tx1"/>
                </a:solidFill>
                <a:latin typeface="+mn-lt"/>
                <a:ea typeface="+mn-ea"/>
                <a:cs typeface="+mn-cs"/>
              </a:rPr>
              <a:t>, 2009a et b).</a:t>
            </a:r>
          </a:p>
          <a:p>
            <a:endParaRPr lang="fr-FR" sz="800" i="0" kern="1200" baseline="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Quels que soient les scénarios élaborés, les liens entre l’environnement et la technologie tendent à se fluidifier ; l’informatique devient diffuse, </a:t>
            </a:r>
            <a:r>
              <a:rPr lang="fr-FR" sz="800" kern="1200" dirty="0" err="1" smtClean="0">
                <a:solidFill>
                  <a:schemeClr val="tx1"/>
                </a:solidFill>
                <a:latin typeface="+mn-lt"/>
                <a:ea typeface="+mn-ea"/>
                <a:cs typeface="+mn-cs"/>
              </a:rPr>
              <a:t>pervasive</a:t>
            </a:r>
            <a:r>
              <a:rPr lang="fr-FR" sz="800" kern="1200" dirty="0" smtClean="0">
                <a:solidFill>
                  <a:schemeClr val="tx1"/>
                </a:solidFill>
                <a:latin typeface="+mn-lt"/>
                <a:ea typeface="+mn-ea"/>
                <a:cs typeface="+mn-cs"/>
              </a:rPr>
              <a:t>, ubiquitaire, elle utilise des réseaux sans fil, rend les objets mobiles de plus en plus intelligents, s’incarne dans des objets du quotidien, etc.</a:t>
            </a:r>
          </a:p>
          <a:p>
            <a:endParaRPr lang="fr-FR" sz="800" i="0" kern="1200" baseline="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Les travaux menés dans le cadre du Sommet mondial de la société de l’information (SMSI) sous l’égide de l’Unesco, ainsi que les réflexions sur les compétences à acquérir à l’école et sur la formation des enseignants, développées notamment là encore par l’Unesco et par l’OCDE, soulignent tous l’importance d’inscrire les usages des technologies dans les systèmes éducatifs.</a:t>
            </a:r>
            <a:endParaRPr lang="fr-FR" sz="800" i="0" kern="1200" baseline="0" dirty="0" smtClean="0">
              <a:solidFill>
                <a:schemeClr val="tx1"/>
              </a:solidFill>
              <a:latin typeface="+mn-lt"/>
              <a:ea typeface="+mn-ea"/>
              <a:cs typeface="+mn-cs"/>
            </a:endParaRPr>
          </a:p>
          <a:p>
            <a:endParaRPr lang="fr-FR" sz="800" baseline="0" dirty="0" smtClean="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11</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fr-FR" sz="10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u="sng" kern="1200" dirty="0" smtClean="0">
                <a:solidFill>
                  <a:schemeClr val="tx1"/>
                </a:solidFill>
                <a:effectLst/>
                <a:latin typeface="+mn-lt"/>
                <a:ea typeface="+mn-ea"/>
                <a:cs typeface="+mn-cs"/>
              </a:rPr>
              <a:t>Point</a:t>
            </a:r>
            <a:r>
              <a:rPr lang="fr-FR" sz="800" b="1" u="sng" kern="1200" baseline="0" dirty="0" smtClean="0">
                <a:solidFill>
                  <a:schemeClr val="tx1"/>
                </a:solidFill>
                <a:effectLst/>
                <a:latin typeface="+mn-lt"/>
                <a:ea typeface="+mn-ea"/>
                <a:cs typeface="+mn-cs"/>
              </a:rPr>
              <a:t> de vue expérimental et encrage conceptuel</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u="sng"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effectLst/>
                <a:latin typeface="+mn-lt"/>
                <a:ea typeface="+mn-ea"/>
                <a:cs typeface="+mn-cs"/>
              </a:rPr>
              <a:t>Si l’avènement des technologies mobiles n’est plus un phénomène tout à fait récent, la recherche sur les apprentissages nomades, bien que foisonnante sur un plan purement expérimental, demeure peu structurée et son ancrage conceptuel fragile.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u="sng"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latin typeface="+mn-lt"/>
                <a:ea typeface="+mn-ea"/>
                <a:cs typeface="+mn-cs"/>
              </a:rPr>
              <a:t>Le nombre de micro-projets orientés </a:t>
            </a:r>
            <a:r>
              <a:rPr lang="fr-FR" sz="800" i="1" kern="1200" dirty="0" smtClean="0">
                <a:solidFill>
                  <a:schemeClr val="tx1"/>
                </a:solidFill>
                <a:latin typeface="+mn-lt"/>
                <a:ea typeface="+mn-ea"/>
                <a:cs typeface="+mn-cs"/>
              </a:rPr>
              <a:t>mobile learning </a:t>
            </a:r>
            <a:r>
              <a:rPr lang="fr-FR" sz="800" i="0" kern="1200" dirty="0" smtClean="0">
                <a:solidFill>
                  <a:schemeClr val="tx1"/>
                </a:solidFill>
                <a:latin typeface="+mn-lt"/>
                <a:ea typeface="+mn-ea"/>
                <a:cs typeface="+mn-cs"/>
              </a:rPr>
              <a:t>semble évoluer rapidement, et témoigne d'un réel dynamisme expérimental, mais d’une faible transférabilité. Sur un plan académique, le champ reste, à la fin de cette première décennie du XXIe siècle, marqué par une forte dispersion, même si les rendez-vous annuels qui s'installent petit à petit dans le paysage contribuent très nettement à sa structuration et si les acteurs, quels qu'ils soient, tendent à créer progressivement des espaces nouveaux pour mettre en commun leurs réflexions et leurs pratiques.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i="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latin typeface="+mn-lt"/>
                <a:ea typeface="+mn-ea"/>
                <a:cs typeface="+mn-cs"/>
              </a:rPr>
              <a:t>Au-delà des initiatives plus ou moins individuelles des enseignants qui prennent le risque de bouleverser leur enseignement, au-delà des retours d’expérience variés qui tendent à se multiplier, c'est donc la question du cadre conceptuel qui est omniprésente, comme en témoigne un certain nombre de publications récentes (</a:t>
            </a:r>
            <a:r>
              <a:rPr lang="fr-FR" sz="800" kern="1200" dirty="0" err="1" smtClean="0">
                <a:solidFill>
                  <a:schemeClr val="tx1"/>
                </a:solidFill>
                <a:latin typeface="+mn-lt"/>
                <a:ea typeface="+mn-ea"/>
                <a:cs typeface="+mn-cs"/>
              </a:rPr>
              <a:t>Tétard</a:t>
            </a:r>
            <a:r>
              <a:rPr lang="fr-FR" sz="800" kern="1200" dirty="0" smtClean="0">
                <a:solidFill>
                  <a:schemeClr val="tx1"/>
                </a:solidFill>
                <a:latin typeface="+mn-lt"/>
                <a:ea typeface="+mn-ea"/>
                <a:cs typeface="+mn-cs"/>
              </a:rPr>
              <a:t>, </a:t>
            </a:r>
            <a:r>
              <a:rPr lang="fr-FR" sz="800" kern="1200" dirty="0" err="1" smtClean="0">
                <a:solidFill>
                  <a:schemeClr val="tx1"/>
                </a:solidFill>
                <a:latin typeface="+mn-lt"/>
                <a:ea typeface="+mn-ea"/>
                <a:cs typeface="+mn-cs"/>
              </a:rPr>
              <a:t>Patokorpi</a:t>
            </a:r>
            <a:r>
              <a:rPr lang="fr-FR" sz="800" kern="1200" dirty="0" smtClean="0">
                <a:solidFill>
                  <a:schemeClr val="tx1"/>
                </a:solidFill>
                <a:latin typeface="+mn-lt"/>
                <a:ea typeface="+mn-ea"/>
                <a:cs typeface="+mn-cs"/>
              </a:rPr>
              <a:t> et Carlsson, 2008 ; </a:t>
            </a:r>
            <a:r>
              <a:rPr lang="fr-FR" sz="800" kern="1200" dirty="0" err="1" smtClean="0">
                <a:solidFill>
                  <a:schemeClr val="tx1"/>
                </a:solidFill>
                <a:latin typeface="+mn-lt"/>
                <a:ea typeface="+mn-ea"/>
                <a:cs typeface="+mn-cs"/>
              </a:rPr>
              <a:t>Vavoula</a:t>
            </a:r>
            <a:r>
              <a:rPr lang="fr-FR" sz="800" kern="1200" dirty="0" smtClean="0">
                <a:solidFill>
                  <a:schemeClr val="tx1"/>
                </a:solidFill>
                <a:latin typeface="+mn-lt"/>
                <a:ea typeface="+mn-ea"/>
                <a:cs typeface="+mn-cs"/>
              </a:rPr>
              <a:t>, </a:t>
            </a:r>
            <a:r>
              <a:rPr lang="fr-FR" sz="800" kern="1200" dirty="0" err="1" smtClean="0">
                <a:solidFill>
                  <a:schemeClr val="tx1"/>
                </a:solidFill>
                <a:latin typeface="+mn-lt"/>
                <a:ea typeface="+mn-ea"/>
                <a:cs typeface="+mn-cs"/>
              </a:rPr>
              <a:t>Pachler</a:t>
            </a:r>
            <a:r>
              <a:rPr lang="fr-FR" sz="800" kern="1200" dirty="0" smtClean="0">
                <a:solidFill>
                  <a:schemeClr val="tx1"/>
                </a:solidFill>
                <a:latin typeface="+mn-lt"/>
                <a:ea typeface="+mn-ea"/>
                <a:cs typeface="+mn-cs"/>
              </a:rPr>
              <a:t> &amp; </a:t>
            </a:r>
            <a:r>
              <a:rPr lang="fr-FR" sz="800" kern="1200" dirty="0" err="1" smtClean="0">
                <a:solidFill>
                  <a:schemeClr val="tx1"/>
                </a:solidFill>
                <a:latin typeface="+mn-lt"/>
                <a:ea typeface="+mn-ea"/>
                <a:cs typeface="+mn-cs"/>
              </a:rPr>
              <a:t>Kukulska-Hulme</a:t>
            </a:r>
            <a:r>
              <a:rPr lang="fr-FR" sz="800" kern="1200" dirty="0" smtClean="0">
                <a:solidFill>
                  <a:schemeClr val="tx1"/>
                </a:solidFill>
                <a:latin typeface="+mn-lt"/>
                <a:ea typeface="+mn-ea"/>
                <a:cs typeface="+mn-cs"/>
              </a:rPr>
              <a:t>, 2009 ; </a:t>
            </a:r>
            <a:r>
              <a:rPr lang="fr-FR" sz="800" kern="1200" dirty="0" err="1" smtClean="0">
                <a:solidFill>
                  <a:schemeClr val="tx1"/>
                </a:solidFill>
                <a:latin typeface="+mn-lt"/>
                <a:ea typeface="+mn-ea"/>
                <a:cs typeface="+mn-cs"/>
              </a:rPr>
              <a:t>Pachler</a:t>
            </a:r>
            <a:r>
              <a:rPr lang="fr-FR" sz="800" kern="1200" dirty="0" smtClean="0">
                <a:solidFill>
                  <a:schemeClr val="tx1"/>
                </a:solidFill>
                <a:latin typeface="+mn-lt"/>
                <a:ea typeface="+mn-ea"/>
                <a:cs typeface="+mn-cs"/>
              </a:rPr>
              <a:t>, </a:t>
            </a:r>
            <a:r>
              <a:rPr lang="fr-FR" sz="800" kern="1200" dirty="0" err="1" smtClean="0">
                <a:solidFill>
                  <a:schemeClr val="tx1"/>
                </a:solidFill>
                <a:latin typeface="+mn-lt"/>
                <a:ea typeface="+mn-ea"/>
                <a:cs typeface="+mn-cs"/>
              </a:rPr>
              <a:t>Bachmair</a:t>
            </a:r>
            <a:r>
              <a:rPr lang="fr-FR" sz="800" kern="1200" dirty="0" smtClean="0">
                <a:solidFill>
                  <a:schemeClr val="tx1"/>
                </a:solidFill>
                <a:latin typeface="+mn-lt"/>
                <a:ea typeface="+mn-ea"/>
                <a:cs typeface="+mn-cs"/>
              </a:rPr>
              <a:t> &amp; Cook, 2010). Le bricolage pédagogique, tel que conceptualisé par Philippe Perrenoud, amenant les enseignants à combiner planification de l’activité et stratégies d’ajustement, semble prévaloir dans les analyses de pratiques disponibles. Cette prévalence fragilise d’autant le travail des chercheurs, qu’il s’exerce sur un objet peu stabilisé (et peu enclin à le devenir), dans un champ encore faiblement structuré (</a:t>
            </a:r>
            <a:r>
              <a:rPr lang="fr-FR" sz="800" kern="1200" dirty="0" err="1" smtClean="0">
                <a:solidFill>
                  <a:schemeClr val="tx1"/>
                </a:solidFill>
                <a:latin typeface="+mn-lt"/>
                <a:ea typeface="+mn-ea"/>
                <a:cs typeface="+mn-cs"/>
              </a:rPr>
              <a:t>Godinet</a:t>
            </a:r>
            <a:r>
              <a:rPr lang="fr-FR" sz="800" kern="1200" dirty="0" smtClean="0">
                <a:solidFill>
                  <a:schemeClr val="tx1"/>
                </a:solidFill>
                <a:latin typeface="+mn-lt"/>
                <a:ea typeface="+mn-ea"/>
                <a:cs typeface="+mn-cs"/>
              </a:rPr>
              <a:t> &amp; </a:t>
            </a:r>
            <a:r>
              <a:rPr lang="fr-FR" sz="800" kern="1200" dirty="0" err="1" smtClean="0">
                <a:solidFill>
                  <a:schemeClr val="tx1"/>
                </a:solidFill>
                <a:latin typeface="+mn-lt"/>
                <a:ea typeface="+mn-ea"/>
                <a:cs typeface="+mn-cs"/>
              </a:rPr>
              <a:t>Moiraud</a:t>
            </a:r>
            <a:r>
              <a:rPr lang="fr-FR" sz="800" kern="1200" dirty="0" smtClean="0">
                <a:solidFill>
                  <a:schemeClr val="tx1"/>
                </a:solidFill>
                <a:latin typeface="+mn-lt"/>
                <a:ea typeface="+mn-ea"/>
                <a:cs typeface="+mn-cs"/>
              </a:rPr>
              <a:t>, 2007).</a:t>
            </a:r>
            <a:endParaRPr lang="fr-FR" sz="800" i="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u="sng" kern="1200" dirty="0" smtClean="0">
                <a:solidFill>
                  <a:schemeClr val="tx1"/>
                </a:solidFill>
                <a:effectLst/>
                <a:latin typeface="+mn-lt"/>
                <a:ea typeface="+mn-ea"/>
                <a:cs typeface="+mn-cs"/>
              </a:rPr>
              <a:t>Nombreuses rencontres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u="sng"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effectLst/>
                <a:latin typeface="+mn-lt"/>
                <a:ea typeface="+mn-ea"/>
                <a:cs typeface="+mn-cs"/>
              </a:rPr>
              <a:t>Même si l’une n’exclut pas l’autre, les conférences qui s’installent dans le paysage académique international, peuvent être ventilées selon deux approches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effectLst/>
                <a:latin typeface="+mn-lt"/>
                <a:ea typeface="+mn-ea"/>
                <a:cs typeface="+mn-cs"/>
              </a:rPr>
              <a:t>La première – historiquement – est plutôt centrée sur </a:t>
            </a:r>
            <a:r>
              <a:rPr lang="fr-FR" sz="800" b="1" kern="1200" dirty="0" smtClean="0">
                <a:solidFill>
                  <a:schemeClr val="tx1"/>
                </a:solidFill>
                <a:effectLst/>
                <a:latin typeface="+mn-lt"/>
                <a:ea typeface="+mn-ea"/>
                <a:cs typeface="+mn-cs"/>
              </a:rPr>
              <a:t>les systèmes de télécommunications et les outils</a:t>
            </a:r>
            <a:r>
              <a:rPr lang="fr-FR" sz="800" kern="1200" dirty="0" smtClean="0">
                <a:solidFill>
                  <a:schemeClr val="tx1"/>
                </a:solidFill>
                <a:effectLst/>
                <a:latin typeface="+mn-lt"/>
                <a:ea typeface="+mn-ea"/>
                <a:cs typeface="+mn-cs"/>
              </a:rPr>
              <a:t>, tandis que la seconde s’intéresse en priorité aux </a:t>
            </a:r>
            <a:r>
              <a:rPr lang="fr-FR" sz="800" b="1" kern="1200" dirty="0" smtClean="0">
                <a:solidFill>
                  <a:schemeClr val="tx1"/>
                </a:solidFill>
                <a:effectLst/>
                <a:latin typeface="+mn-lt"/>
                <a:ea typeface="+mn-ea"/>
                <a:cs typeface="+mn-cs"/>
              </a:rPr>
              <a:t>usages et aux pratiques pédagogiques</a:t>
            </a:r>
            <a:r>
              <a:rPr lang="fr-FR" sz="800" kern="1200" dirty="0" smtClean="0">
                <a:solidFill>
                  <a:schemeClr val="tx1"/>
                </a:solidFill>
                <a:effectLst/>
                <a:latin typeface="+mn-lt"/>
                <a:ea typeface="+mn-ea"/>
                <a:cs typeface="+mn-cs"/>
              </a:rPr>
              <a:t>. Dans les milieux francophones, le thème est progressivement introduit dans les principales conférences existantes.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pPr marL="228600" marR="0" indent="-228600" algn="l" defTabSz="457200" rtl="0" eaLnBrk="1" fontAlgn="auto" latinLnBrk="0" hangingPunct="1">
              <a:lnSpc>
                <a:spcPct val="100000"/>
              </a:lnSpc>
              <a:spcBef>
                <a:spcPts val="0"/>
              </a:spcBef>
              <a:spcAft>
                <a:spcPts val="0"/>
              </a:spcAft>
              <a:buClrTx/>
              <a:buSzTx/>
              <a:buFontTx/>
              <a:buAutoNum type="arabicPeriod"/>
              <a:tabLst/>
              <a:defRPr/>
            </a:pPr>
            <a:r>
              <a:rPr lang="fr-FR" sz="800" b="1" kern="1200" dirty="0" smtClean="0">
                <a:solidFill>
                  <a:schemeClr val="tx1"/>
                </a:solidFill>
                <a:effectLst/>
                <a:latin typeface="+mn-lt"/>
                <a:ea typeface="+mn-ea"/>
                <a:cs typeface="+mn-cs"/>
              </a:rPr>
              <a:t>Outils et infrastructures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kern="1200" dirty="0" smtClean="0">
                <a:solidFill>
                  <a:schemeClr val="tx1"/>
                </a:solidFill>
                <a:effectLst/>
                <a:latin typeface="+mn-lt"/>
                <a:ea typeface="+mn-ea"/>
                <a:cs typeface="+mn-cs"/>
                <a:sym typeface="Wingdings"/>
              </a:rPr>
              <a:t>Conférences WMUTE </a:t>
            </a:r>
            <a:r>
              <a:rPr lang="fr-FR" sz="800" b="1" kern="1200" baseline="0" dirty="0" smtClean="0">
                <a:solidFill>
                  <a:schemeClr val="tx1"/>
                </a:solidFill>
                <a:effectLst/>
                <a:latin typeface="+mn-lt"/>
                <a:ea typeface="+mn-ea"/>
                <a:cs typeface="+mn-cs"/>
                <a:sym typeface="Wingdings"/>
              </a:rPr>
              <a:t> - </a:t>
            </a:r>
            <a:r>
              <a:rPr lang="fr-FR" sz="800" i="1" kern="1200" dirty="0" smtClean="0">
                <a:solidFill>
                  <a:schemeClr val="tx1"/>
                </a:solidFill>
                <a:latin typeface="+mn-lt"/>
                <a:ea typeface="+mn-ea"/>
                <a:cs typeface="+mn-cs"/>
              </a:rPr>
              <a:t>Wireless Mobile and </a:t>
            </a:r>
            <a:r>
              <a:rPr lang="fr-FR" sz="800" i="1" kern="1200" dirty="0" err="1" smtClean="0">
                <a:solidFill>
                  <a:schemeClr val="tx1"/>
                </a:solidFill>
                <a:latin typeface="+mn-lt"/>
                <a:ea typeface="+mn-ea"/>
                <a:cs typeface="+mn-cs"/>
              </a:rPr>
              <a:t>Ubiquitous</a:t>
            </a:r>
            <a:r>
              <a:rPr lang="fr-FR" sz="800" i="1"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Technology</a:t>
            </a:r>
            <a:r>
              <a:rPr lang="fr-FR" sz="800" i="1" kern="1200" dirty="0" smtClean="0">
                <a:solidFill>
                  <a:schemeClr val="tx1"/>
                </a:solidFill>
                <a:latin typeface="+mn-lt"/>
                <a:ea typeface="+mn-ea"/>
                <a:cs typeface="+mn-cs"/>
              </a:rPr>
              <a:t> in Education </a:t>
            </a:r>
            <a:r>
              <a:rPr lang="fr-FR" sz="800" i="0" kern="1200" dirty="0" smtClean="0">
                <a:solidFill>
                  <a:schemeClr val="tx1"/>
                </a:solidFill>
                <a:latin typeface="+mn-lt"/>
                <a:ea typeface="+mn-ea"/>
                <a:cs typeface="+mn-cs"/>
              </a:rPr>
              <a:t>(IEEE)14</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Depuis 2008, le format de cette manifestation organisée par la division éducation de l’IEEE (Institute of </a:t>
            </a:r>
            <a:r>
              <a:rPr lang="fr-FR" sz="800" i="0" kern="1200" dirty="0" err="1" smtClean="0">
                <a:solidFill>
                  <a:schemeClr val="tx1"/>
                </a:solidFill>
                <a:latin typeface="+mn-lt"/>
                <a:ea typeface="+mn-ea"/>
                <a:cs typeface="+mn-cs"/>
              </a:rPr>
              <a:t>Electrical</a:t>
            </a:r>
            <a:r>
              <a:rPr lang="fr-FR" sz="800" i="0" kern="1200" dirty="0" smtClean="0">
                <a:solidFill>
                  <a:schemeClr val="tx1"/>
                </a:solidFill>
                <a:latin typeface="+mn-lt"/>
                <a:ea typeface="+mn-ea"/>
                <a:cs typeface="+mn-cs"/>
              </a:rPr>
              <a:t> and </a:t>
            </a:r>
            <a:r>
              <a:rPr lang="fr-FR" sz="800" i="0" kern="1200" dirty="0" err="1" smtClean="0">
                <a:solidFill>
                  <a:schemeClr val="tx1"/>
                </a:solidFill>
                <a:latin typeface="+mn-lt"/>
                <a:ea typeface="+mn-ea"/>
                <a:cs typeface="+mn-cs"/>
              </a:rPr>
              <a:t>Electronics</a:t>
            </a:r>
            <a:r>
              <a:rPr lang="fr-FR" sz="800" i="0" kern="1200" dirty="0" smtClean="0">
                <a:solidFill>
                  <a:schemeClr val="tx1"/>
                </a:solidFill>
                <a:latin typeface="+mn-lt"/>
                <a:ea typeface="+mn-ea"/>
                <a:cs typeface="+mn-cs"/>
              </a:rPr>
              <a:t> </a:t>
            </a:r>
            <a:r>
              <a:rPr lang="fr-FR" sz="800" i="0" kern="1200" dirty="0" err="1" smtClean="0">
                <a:solidFill>
                  <a:schemeClr val="tx1"/>
                </a:solidFill>
                <a:latin typeface="+mn-lt"/>
                <a:ea typeface="+mn-ea"/>
                <a:cs typeface="+mn-cs"/>
              </a:rPr>
              <a:t>Engineers</a:t>
            </a:r>
            <a:r>
              <a:rPr lang="fr-FR" sz="800" i="0" kern="1200" dirty="0" smtClean="0">
                <a:solidFill>
                  <a:schemeClr val="tx1"/>
                </a:solidFill>
                <a:latin typeface="+mn-lt"/>
                <a:ea typeface="+mn-ea"/>
                <a:cs typeface="+mn-cs"/>
              </a:rPr>
              <a:t>) a évolué, passant d’un symposium annuel </a:t>
            </a:r>
            <a:r>
              <a:rPr lang="fr-FR" sz="800" kern="1200" dirty="0" smtClean="0">
                <a:solidFill>
                  <a:schemeClr val="tx1"/>
                </a:solidFill>
                <a:latin typeface="+mn-lt"/>
                <a:ea typeface="+mn-ea"/>
                <a:cs typeface="+mn-cs"/>
              </a:rPr>
              <a:t>(</a:t>
            </a:r>
            <a:r>
              <a:rPr lang="fr-FR" sz="800" i="1" kern="1200" dirty="0" smtClean="0">
                <a:solidFill>
                  <a:schemeClr val="tx1"/>
                </a:solidFill>
                <a:latin typeface="+mn-lt"/>
                <a:ea typeface="+mn-ea"/>
                <a:cs typeface="+mn-cs"/>
              </a:rPr>
              <a:t>Workshop on Wireless and Mobile Technologies in Education</a:t>
            </a:r>
            <a:r>
              <a:rPr lang="fr-FR" sz="800" i="0" kern="1200" dirty="0" smtClean="0">
                <a:solidFill>
                  <a:schemeClr val="tx1"/>
                </a:solidFill>
                <a:latin typeface="+mn-lt"/>
                <a:ea typeface="+mn-ea"/>
                <a:cs typeface="+mn-cs"/>
              </a:rPr>
              <a:t>) à une conférence internationale </a:t>
            </a:r>
            <a:r>
              <a:rPr lang="fr-FR" sz="800" i="0" kern="1200" dirty="0" err="1" smtClean="0">
                <a:solidFill>
                  <a:schemeClr val="tx1"/>
                </a:solidFill>
                <a:latin typeface="+mn-lt"/>
                <a:ea typeface="+mn-ea"/>
                <a:cs typeface="+mn-cs"/>
              </a:rPr>
              <a:t>bi-annuelle</a:t>
            </a:r>
            <a:r>
              <a:rPr lang="fr-FR" sz="800" i="0" kern="1200" dirty="0" smtClean="0">
                <a:solidFill>
                  <a:schemeClr val="tx1"/>
                </a:solidFill>
                <a:latin typeface="+mn-lt"/>
                <a:ea typeface="+mn-ea"/>
                <a:cs typeface="+mn-cs"/>
              </a:rPr>
              <a:t>. L’affiliation à l’IEEE se traduit par une prédominance des perspectives techniques dans les interventions, avec une large part dédiée aux développements informatiques et une présence importante de chercheurs originaires des pays anglo-saxons et d’Asie.</a:t>
            </a:r>
          </a:p>
          <a:p>
            <a:endParaRPr lang="fr-FR" sz="800" b="1" i="0" kern="1200" dirty="0" smtClean="0">
              <a:solidFill>
                <a:schemeClr val="tx1"/>
              </a:solidFill>
              <a:effectLst/>
              <a:latin typeface="+mn-lt"/>
              <a:ea typeface="+mn-ea"/>
              <a:cs typeface="+mn-cs"/>
            </a:endParaRPr>
          </a:p>
          <a:p>
            <a:pPr marL="171450" indent="-171450">
              <a:buFont typeface="Wingdings" charset="0"/>
              <a:buChar char="à"/>
            </a:pPr>
            <a:r>
              <a:rPr lang="fr-FR" sz="800" b="1" i="0" kern="1200" dirty="0" smtClean="0">
                <a:solidFill>
                  <a:schemeClr val="tx1"/>
                </a:solidFill>
                <a:effectLst/>
                <a:latin typeface="+mn-lt"/>
                <a:ea typeface="+mn-ea"/>
                <a:cs typeface="+mn-cs"/>
                <a:sym typeface="Wingdings"/>
              </a:rPr>
              <a:t>Conférences IMCL - </a:t>
            </a:r>
            <a:r>
              <a:rPr lang="fr-FR" sz="800" i="1" kern="1200" dirty="0" smtClean="0">
                <a:solidFill>
                  <a:schemeClr val="tx1"/>
                </a:solidFill>
                <a:latin typeface="+mn-lt"/>
                <a:ea typeface="+mn-ea"/>
                <a:cs typeface="+mn-cs"/>
              </a:rPr>
              <a:t>Interactive Mobile and Computer </a:t>
            </a:r>
            <a:r>
              <a:rPr lang="fr-FR" sz="800" i="1" kern="1200" dirty="0" err="1" smtClean="0">
                <a:solidFill>
                  <a:schemeClr val="tx1"/>
                </a:solidFill>
                <a:latin typeface="+mn-lt"/>
                <a:ea typeface="+mn-ea"/>
                <a:cs typeface="+mn-cs"/>
              </a:rPr>
              <a:t>Aided</a:t>
            </a:r>
            <a:r>
              <a:rPr lang="fr-FR" sz="800" i="1" kern="1200" dirty="0" smtClean="0">
                <a:solidFill>
                  <a:schemeClr val="tx1"/>
                </a:solidFill>
                <a:latin typeface="+mn-lt"/>
                <a:ea typeface="+mn-ea"/>
                <a:cs typeface="+mn-cs"/>
              </a:rPr>
              <a:t> Learning </a:t>
            </a:r>
            <a:r>
              <a:rPr lang="fr-FR" sz="800" i="0" kern="1200" dirty="0" smtClean="0">
                <a:solidFill>
                  <a:schemeClr val="tx1"/>
                </a:solidFill>
                <a:latin typeface="+mn-lt"/>
                <a:ea typeface="+mn-ea"/>
                <a:cs typeface="+mn-cs"/>
              </a:rPr>
              <a:t>(IAOE)15</a:t>
            </a:r>
          </a:p>
          <a:p>
            <a:pPr marL="0" indent="0">
              <a:buFont typeface="Wingdings" charset="0"/>
              <a:buNone/>
            </a:pPr>
            <a:endParaRPr lang="fr-FR" sz="800" i="0" kern="1200" dirty="0" smtClean="0">
              <a:solidFill>
                <a:schemeClr val="tx1"/>
              </a:solidFill>
              <a:latin typeface="+mn-lt"/>
              <a:ea typeface="+mn-ea"/>
              <a:cs typeface="+mn-cs"/>
            </a:endParaRPr>
          </a:p>
          <a:p>
            <a:pPr marL="0" indent="0">
              <a:buFont typeface="Wingdings" charset="0"/>
              <a:buNone/>
            </a:pPr>
            <a:r>
              <a:rPr lang="fr-FR" sz="800" kern="1200" dirty="0" smtClean="0">
                <a:solidFill>
                  <a:schemeClr val="tx1"/>
                </a:solidFill>
                <a:latin typeface="+mn-lt"/>
                <a:ea typeface="+mn-ea"/>
                <a:cs typeface="+mn-cs"/>
              </a:rPr>
              <a:t>Ces conférences se sont appuyées au départ sur un collectif composé par l'université technologique Princesse </a:t>
            </a:r>
            <a:r>
              <a:rPr lang="fr-FR" sz="800" kern="1200" dirty="0" err="1" smtClean="0">
                <a:solidFill>
                  <a:schemeClr val="tx1"/>
                </a:solidFill>
                <a:latin typeface="+mn-lt"/>
                <a:ea typeface="+mn-ea"/>
                <a:cs typeface="+mn-cs"/>
              </a:rPr>
              <a:t>Sumaya</a:t>
            </a:r>
            <a:r>
              <a:rPr lang="fr-FR" sz="800" kern="1200" dirty="0" smtClean="0">
                <a:solidFill>
                  <a:schemeClr val="tx1"/>
                </a:solidFill>
                <a:latin typeface="+mn-lt"/>
                <a:ea typeface="+mn-ea"/>
                <a:cs typeface="+mn-cs"/>
              </a:rPr>
              <a:t> en Jordanie, l'université des sciences appliquées de Carinthie en Autriche et l'Institut royal de technologie de Stockholm en Suède. Après quatre éditions en Jordanie, la conférence IMCL 2010 est passée sous la houlette de l’International Association of Online Engineering (IAOE) et s’est adossée à la conférence ICL (</a:t>
            </a:r>
            <a:r>
              <a:rPr lang="fr-FR" sz="800" i="1" kern="1200" dirty="0" smtClean="0">
                <a:solidFill>
                  <a:schemeClr val="tx1"/>
                </a:solidFill>
                <a:latin typeface="+mn-lt"/>
                <a:ea typeface="+mn-ea"/>
                <a:cs typeface="+mn-cs"/>
              </a:rPr>
              <a:t>Interactive Computer </a:t>
            </a:r>
            <a:r>
              <a:rPr lang="fr-FR" sz="800" i="1" kern="1200" dirty="0" err="1" smtClean="0">
                <a:solidFill>
                  <a:schemeClr val="tx1"/>
                </a:solidFill>
                <a:latin typeface="+mn-lt"/>
                <a:ea typeface="+mn-ea"/>
                <a:cs typeface="+mn-cs"/>
              </a:rPr>
              <a:t>Aided</a:t>
            </a:r>
            <a:r>
              <a:rPr lang="fr-FR" sz="800" i="1" kern="1200" dirty="0" smtClean="0">
                <a:solidFill>
                  <a:schemeClr val="tx1"/>
                </a:solidFill>
                <a:latin typeface="+mn-lt"/>
                <a:ea typeface="+mn-ea"/>
                <a:cs typeface="+mn-cs"/>
              </a:rPr>
              <a:t> Learning</a:t>
            </a:r>
            <a:r>
              <a:rPr lang="fr-FR" sz="800" i="0" kern="1200" dirty="0" smtClean="0">
                <a:solidFill>
                  <a:schemeClr val="tx1"/>
                </a:solidFill>
                <a:latin typeface="+mn-lt"/>
                <a:ea typeface="+mn-ea"/>
                <a:cs typeface="+mn-cs"/>
              </a:rPr>
              <a:t>), également organisée par l’IAOE. Ces conférences se proposent d’explorer le développement des technologies mobiles dans différents contextes, et d’analyser les enjeux pour l’éducation, les entreprises, les gouvernements et plus globalement la société.</a:t>
            </a:r>
            <a:endParaRPr lang="fr-FR" sz="800" b="1" kern="1200" dirty="0" smtClean="0">
              <a:solidFill>
                <a:schemeClr val="tx1"/>
              </a:solidFill>
              <a:effectLst/>
              <a:latin typeface="+mn-lt"/>
              <a:ea typeface="+mn-ea"/>
              <a:cs typeface="+mn-cs"/>
            </a:endParaRPr>
          </a:p>
          <a:p>
            <a:pPr marL="228600" marR="0" indent="-228600" algn="l" defTabSz="457200" rtl="0" eaLnBrk="1" fontAlgn="auto" latinLnBrk="0" hangingPunct="1">
              <a:lnSpc>
                <a:spcPct val="100000"/>
              </a:lnSpc>
              <a:spcBef>
                <a:spcPts val="0"/>
              </a:spcBef>
              <a:spcAft>
                <a:spcPts val="0"/>
              </a:spcAft>
              <a:buClrTx/>
              <a:buSzTx/>
              <a:buFontTx/>
              <a:buAutoNum type="arabicPeriod"/>
              <a:tabLst/>
              <a:defRPr/>
            </a:pP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kern="1200" dirty="0" smtClean="0">
                <a:solidFill>
                  <a:schemeClr val="tx1"/>
                </a:solidFill>
                <a:effectLst/>
                <a:latin typeface="+mn-lt"/>
                <a:ea typeface="+mn-ea"/>
                <a:cs typeface="+mn-cs"/>
              </a:rPr>
              <a:t>2. Usages et pratiques pédagogiques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kern="1200" dirty="0" smtClean="0">
                <a:solidFill>
                  <a:schemeClr val="tx1"/>
                </a:solidFill>
                <a:effectLst/>
                <a:latin typeface="+mn-lt"/>
                <a:ea typeface="+mn-ea"/>
                <a:cs typeface="+mn-cs"/>
                <a:sym typeface="Wingdings"/>
              </a:rPr>
              <a:t> </a:t>
            </a:r>
            <a:r>
              <a:rPr lang="fr-FR" sz="800" b="1" kern="1200" dirty="0" err="1" smtClean="0">
                <a:solidFill>
                  <a:schemeClr val="tx1"/>
                </a:solidFill>
                <a:effectLst/>
                <a:latin typeface="+mn-lt"/>
                <a:ea typeface="+mn-ea"/>
                <a:cs typeface="+mn-cs"/>
                <a:sym typeface="Wingdings"/>
              </a:rPr>
              <a:t>mLearn</a:t>
            </a: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latin typeface="+mn-lt"/>
                <a:ea typeface="+mn-ea"/>
                <a:cs typeface="+mn-cs"/>
              </a:rPr>
              <a:t>La conférence </a:t>
            </a:r>
            <a:r>
              <a:rPr lang="fr-FR" sz="800" kern="1200" dirty="0" err="1" smtClean="0">
                <a:solidFill>
                  <a:schemeClr val="tx1"/>
                </a:solidFill>
                <a:latin typeface="+mn-lt"/>
                <a:ea typeface="+mn-ea"/>
                <a:cs typeface="+mn-cs"/>
              </a:rPr>
              <a:t>mLearn</a:t>
            </a:r>
            <a:r>
              <a:rPr lang="fr-FR" sz="800" kern="1200" dirty="0" smtClean="0">
                <a:solidFill>
                  <a:schemeClr val="tx1"/>
                </a:solidFill>
                <a:latin typeface="+mn-lt"/>
                <a:ea typeface="+mn-ea"/>
                <a:cs typeface="+mn-cs"/>
              </a:rPr>
              <a:t> a été lancée en 2002 par l'Université de Birmingham en Angleterre, sous la forme d'un atelier européen consacré aux apprentissages mobiles et contextuels. Depuis cette date, elle n'a cessé d'élargir son audience et d'œuvrer pour la mobilisation internationale des milieux académiques. Elle s'est en effet tenue successivement à Londres en 2003, à Rome en 2004, au Cap en 2005, à Banff en 2006, à Melbourne en 2007, à Telford en 2008, à Orlando, Floride, en 2009 et à Malte en 2010. Elle s'est ainsi progressivement imposée comme une conférence scientifique internationale majeure dans le champ naissant du </a:t>
            </a:r>
            <a:r>
              <a:rPr lang="fr-FR" sz="800" i="1" kern="1200" dirty="0" smtClean="0">
                <a:solidFill>
                  <a:schemeClr val="tx1"/>
                </a:solidFill>
                <a:latin typeface="+mn-lt"/>
                <a:ea typeface="+mn-ea"/>
                <a:cs typeface="+mn-cs"/>
              </a:rPr>
              <a:t>mobile learning</a:t>
            </a:r>
            <a:r>
              <a:rPr lang="fr-FR" sz="800" i="0" kern="1200" dirty="0" smtClean="0">
                <a:solidFill>
                  <a:schemeClr val="tx1"/>
                </a:solidFill>
                <a:latin typeface="+mn-lt"/>
                <a:ea typeface="+mn-ea"/>
                <a:cs typeface="+mn-cs"/>
              </a:rPr>
              <a:t>, sous la houlette de l'</a:t>
            </a:r>
            <a:r>
              <a:rPr lang="fr-FR" sz="800" i="0" kern="1200" dirty="0" err="1" smtClean="0">
                <a:solidFill>
                  <a:schemeClr val="tx1"/>
                </a:solidFill>
                <a:latin typeface="+mn-lt"/>
                <a:ea typeface="+mn-ea"/>
                <a:cs typeface="+mn-cs"/>
              </a:rPr>
              <a:t>IAMLearn</a:t>
            </a:r>
            <a:r>
              <a:rPr lang="fr-FR" sz="800" i="0" kern="1200" dirty="0" smtClean="0">
                <a:solidFill>
                  <a:schemeClr val="tx1"/>
                </a:solidFill>
                <a:latin typeface="+mn-lt"/>
                <a:ea typeface="+mn-ea"/>
                <a:cs typeface="+mn-cs"/>
              </a:rPr>
              <a:t> (</a:t>
            </a:r>
            <a:r>
              <a:rPr lang="fr-FR" sz="800" i="1" kern="1200" dirty="0" smtClean="0">
                <a:solidFill>
                  <a:schemeClr val="tx1"/>
                </a:solidFill>
                <a:latin typeface="+mn-lt"/>
                <a:ea typeface="+mn-ea"/>
                <a:cs typeface="+mn-cs"/>
              </a:rPr>
              <a:t>International Association for Mobile Learning</a:t>
            </a:r>
            <a:r>
              <a:rPr lang="fr-FR" sz="800" i="0" kern="1200" dirty="0" smtClean="0">
                <a:solidFill>
                  <a:schemeClr val="tx1"/>
                </a:solidFill>
                <a:latin typeface="+mn-lt"/>
                <a:ea typeface="+mn-ea"/>
                <a:cs typeface="+mn-cs"/>
              </a:rPr>
              <a:t>). Les premiers débats théoriques ont émergé dès l'édition 2007 à Melbourne et se sont poursuivis dans l'édition 2008, placée sous la métaphore du pont entre le texte et le contexte, et explorant les multiples acceptions, géographiques et sociales notamment, caractérisant la notion de contexte. Dans l'édition 2009, les liens avec l'enseignement- apprentissage des langues ont été discutés à travers un nombre remarquable de </a:t>
            </a:r>
            <a:r>
              <a:rPr lang="fr-FR" sz="800" kern="1200" dirty="0" smtClean="0">
                <a:solidFill>
                  <a:schemeClr val="tx1"/>
                </a:solidFill>
                <a:latin typeface="+mn-lt"/>
                <a:ea typeface="+mn-ea"/>
                <a:cs typeface="+mn-cs"/>
              </a:rPr>
              <a:t>communications, alors que l'édition 2010 s'est concentrée sur le futur, tant technologique que pédagogique.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u="sng" kern="1200" dirty="0" smtClean="0">
                <a:solidFill>
                  <a:schemeClr val="tx1"/>
                </a:solidFill>
                <a:effectLst/>
                <a:latin typeface="+mn-lt"/>
                <a:ea typeface="+mn-ea"/>
                <a:cs typeface="+mn-cs"/>
              </a:rPr>
              <a:t>Lieux d’échanges transnationaux</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b="1" kern="1200" dirty="0" smtClean="0">
                <a:solidFill>
                  <a:schemeClr val="tx1"/>
                </a:solidFill>
                <a:effectLst/>
                <a:latin typeface="+mn-lt"/>
                <a:ea typeface="+mn-ea"/>
                <a:cs typeface="+mn-cs"/>
              </a:rPr>
              <a:t>EUROPE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0" kern="1200" dirty="0" smtClean="0">
              <a:solidFill>
                <a:schemeClr val="tx1"/>
              </a:solidFill>
              <a:effectLst/>
              <a:latin typeface="+mn-lt"/>
              <a:ea typeface="+mn-ea"/>
              <a:cs typeface="+mn-cs"/>
            </a:endParaRPr>
          </a:p>
          <a:p>
            <a:r>
              <a:rPr lang="fr-FR" sz="800" kern="1200" dirty="0" smtClean="0">
                <a:solidFill>
                  <a:schemeClr val="tx1"/>
                </a:solidFill>
                <a:latin typeface="+mn-lt"/>
                <a:ea typeface="+mn-ea"/>
                <a:cs typeface="+mn-cs"/>
              </a:rPr>
              <a:t>Ainsi, à partir des travaux poursuivis dans le cadre de la conférence </a:t>
            </a:r>
            <a:r>
              <a:rPr lang="fr-FR" sz="800" kern="1200" dirty="0" err="1" smtClean="0">
                <a:solidFill>
                  <a:schemeClr val="tx1"/>
                </a:solidFill>
                <a:latin typeface="+mn-lt"/>
                <a:ea typeface="+mn-ea"/>
                <a:cs typeface="+mn-cs"/>
              </a:rPr>
              <a:t>mLearn</a:t>
            </a:r>
            <a:r>
              <a:rPr lang="fr-FR" sz="800" kern="1200" dirty="0" smtClean="0">
                <a:solidFill>
                  <a:schemeClr val="tx1"/>
                </a:solidFill>
                <a:latin typeface="+mn-lt"/>
                <a:ea typeface="+mn-ea"/>
                <a:cs typeface="+mn-cs"/>
              </a:rPr>
              <a:t> et du réseau d'excellence européen </a:t>
            </a:r>
            <a:r>
              <a:rPr lang="fr-FR" sz="800" kern="1200" dirty="0" err="1" smtClean="0">
                <a:solidFill>
                  <a:schemeClr val="tx1"/>
                </a:solidFill>
                <a:latin typeface="+mn-lt"/>
                <a:ea typeface="+mn-ea"/>
                <a:cs typeface="+mn-cs"/>
              </a:rPr>
              <a:t>Kaleidoscope</a:t>
            </a:r>
            <a:r>
              <a:rPr lang="fr-FR" sz="800" kern="1200" dirty="0" smtClean="0">
                <a:solidFill>
                  <a:schemeClr val="tx1"/>
                </a:solidFill>
                <a:latin typeface="+mn-lt"/>
                <a:ea typeface="+mn-ea"/>
                <a:cs typeface="+mn-cs"/>
              </a:rPr>
              <a:t>, a été créée en 2007 l'association IAMLearn26 (</a:t>
            </a:r>
            <a:r>
              <a:rPr lang="fr-FR" sz="800" i="1" kern="1200" dirty="0" smtClean="0">
                <a:solidFill>
                  <a:schemeClr val="tx1"/>
                </a:solidFill>
                <a:latin typeface="+mn-lt"/>
                <a:ea typeface="+mn-ea"/>
                <a:cs typeface="+mn-cs"/>
              </a:rPr>
              <a:t>International Association for Mobile Learning</a:t>
            </a:r>
            <a:r>
              <a:rPr lang="fr-FR" sz="800" i="0" kern="1200" dirty="0" smtClean="0">
                <a:solidFill>
                  <a:schemeClr val="tx1"/>
                </a:solidFill>
                <a:latin typeface="+mn-lt"/>
                <a:ea typeface="+mn-ea"/>
                <a:cs typeface="+mn-cs"/>
              </a:rPr>
              <a:t>). Elle compte aujourd'hui la majorité des experts européens travaillant sur le développement des applications mobiles et des pratiques liées à leurs usages en contexte éducatif, à l'exclusion des approches purement techniques prônées par les groupes d'intérêt des ACM ou de l'IEEE. À travers son site Web, l'association offre différents espaces de mutualisation sur les projets, les ressources et les technologies émergentes.</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Plusieurs projets financés par la Commission européenne contribuent à promouvoir des communautés d'intérêts transnationales. C'est par exemple le cas du projet Motill27 (</a:t>
            </a:r>
            <a:r>
              <a:rPr lang="fr-FR" sz="800" i="1" kern="1200" dirty="0" smtClean="0">
                <a:solidFill>
                  <a:schemeClr val="tx1"/>
                </a:solidFill>
                <a:latin typeface="+mn-lt"/>
                <a:ea typeface="+mn-ea"/>
                <a:cs typeface="+mn-cs"/>
              </a:rPr>
              <a:t>Mobile Technologies in </a:t>
            </a:r>
            <a:r>
              <a:rPr lang="fr-FR" sz="800" i="1" kern="1200" dirty="0" err="1" smtClean="0">
                <a:solidFill>
                  <a:schemeClr val="tx1"/>
                </a:solidFill>
                <a:latin typeface="+mn-lt"/>
                <a:ea typeface="+mn-ea"/>
                <a:cs typeface="+mn-cs"/>
              </a:rPr>
              <a:t>Lifelong</a:t>
            </a:r>
            <a:r>
              <a:rPr lang="fr-FR" sz="800" i="1" kern="1200" dirty="0" smtClean="0">
                <a:solidFill>
                  <a:schemeClr val="tx1"/>
                </a:solidFill>
                <a:latin typeface="+mn-lt"/>
                <a:ea typeface="+mn-ea"/>
                <a:cs typeface="+mn-cs"/>
              </a:rPr>
              <a:t> Learning best practices, </a:t>
            </a:r>
            <a:r>
              <a:rPr lang="fr-FR" sz="800" i="0" kern="1200" dirty="0" smtClean="0">
                <a:solidFill>
                  <a:schemeClr val="tx1"/>
                </a:solidFill>
                <a:latin typeface="+mn-lt"/>
                <a:ea typeface="+mn-ea"/>
                <a:cs typeface="+mn-cs"/>
              </a:rPr>
              <a:t>2009-10), qui se propose d'interroger les liens entre apprentissage nomade et apprentissage tout au long de la vie. Formé d'un collectif d'experts issus de Hongrie, d'Irlande, d'Italie, et du Royaume-Uni, </a:t>
            </a:r>
            <a:r>
              <a:rPr lang="fr-FR" sz="800" i="0" kern="1200" dirty="0" err="1" smtClean="0">
                <a:solidFill>
                  <a:schemeClr val="tx1"/>
                </a:solidFill>
                <a:latin typeface="+mn-lt"/>
                <a:ea typeface="+mn-ea"/>
                <a:cs typeface="+mn-cs"/>
              </a:rPr>
              <a:t>Motill</a:t>
            </a:r>
            <a:r>
              <a:rPr lang="fr-FR" sz="800" i="0" kern="1200" dirty="0" smtClean="0">
                <a:solidFill>
                  <a:schemeClr val="tx1"/>
                </a:solidFill>
                <a:latin typeface="+mn-lt"/>
                <a:ea typeface="+mn-ea"/>
                <a:cs typeface="+mn-cs"/>
              </a:rPr>
              <a:t> se fixe pour objectif de comprendre comment ces technologies mobiles peuvent influencer la diffusion d'un modèle social où l'apprentissage et la connaissance sont accessibles à tous, indépendamment de l'origine socio-économique, de l'âge, du genre et d'autres caractéristiques considérées comme autant de déterminants. Il s'agit donc de pouvoir établir des connexions explicites entre les apprenants et les usages quotidiens de technologies mobiles, pour tirer partie d'opportunités d'apprentissage multiples, formelles ou informelles. Dans le cadre de ce consortium, une base de données collectant et commentant projets pédagogiques, expériences clés et recherches scientifiques est développée, sous le nom de </a:t>
            </a:r>
            <a:r>
              <a:rPr lang="fr-FR" sz="800" i="1" kern="1200" dirty="0" err="1" smtClean="0">
                <a:solidFill>
                  <a:schemeClr val="tx1"/>
                </a:solidFill>
                <a:latin typeface="+mn-lt"/>
                <a:ea typeface="+mn-ea"/>
                <a:cs typeface="+mn-cs"/>
              </a:rPr>
              <a:t>Scientific</a:t>
            </a:r>
            <a:r>
              <a:rPr lang="fr-FR" sz="800" i="1"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Annotated</a:t>
            </a:r>
            <a:r>
              <a:rPr lang="fr-FR" sz="800" i="1"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Review</a:t>
            </a:r>
            <a:r>
              <a:rPr lang="fr-FR" sz="800" i="1"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Database</a:t>
            </a:r>
            <a:r>
              <a:rPr lang="fr-FR" sz="800" i="1" kern="1200" dirty="0" smtClean="0">
                <a:solidFill>
                  <a:schemeClr val="tx1"/>
                </a:solidFill>
                <a:latin typeface="+mn-lt"/>
                <a:ea typeface="+mn-ea"/>
                <a:cs typeface="+mn-cs"/>
              </a:rPr>
              <a:t> </a:t>
            </a:r>
            <a:r>
              <a:rPr lang="fr-FR" sz="800" i="0" kern="1200" dirty="0" smtClean="0">
                <a:solidFill>
                  <a:schemeClr val="tx1"/>
                </a:solidFill>
                <a:latin typeface="+mn-lt"/>
                <a:ea typeface="+mn-ea"/>
                <a:cs typeface="+mn-cs"/>
              </a:rPr>
              <a:t>(SARD).</a:t>
            </a:r>
          </a:p>
          <a:p>
            <a:endParaRPr lang="fr-FR" sz="800" i="0" kern="1200" dirty="0" smtClean="0">
              <a:solidFill>
                <a:schemeClr val="tx1"/>
              </a:solidFill>
              <a:latin typeface="+mn-lt"/>
              <a:ea typeface="+mn-ea"/>
              <a:cs typeface="+mn-cs"/>
            </a:endParaRPr>
          </a:p>
          <a:p>
            <a:r>
              <a:rPr lang="fr-FR" sz="800" b="1" i="0" kern="1200" dirty="0" smtClean="0">
                <a:solidFill>
                  <a:schemeClr val="tx1"/>
                </a:solidFill>
                <a:latin typeface="+mn-lt"/>
                <a:ea typeface="+mn-ea"/>
                <a:cs typeface="+mn-cs"/>
              </a:rPr>
              <a:t>CONTINENT NORD AMERICAIN</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Malgré une influence plus marginale sur la recherche européenne, signalons pour finir l’émergence d’une communauté d’intérêt autour de l’</a:t>
            </a:r>
            <a:r>
              <a:rPr lang="fr-FR" sz="800" i="1" kern="1200" dirty="0" err="1" smtClean="0">
                <a:solidFill>
                  <a:schemeClr val="tx1"/>
                </a:solidFill>
                <a:latin typeface="+mn-lt"/>
                <a:ea typeface="+mn-ea"/>
                <a:cs typeface="+mn-cs"/>
              </a:rPr>
              <a:t>ubiquitous</a:t>
            </a:r>
            <a:r>
              <a:rPr lang="fr-FR" sz="800" i="1" kern="1200" dirty="0" smtClean="0">
                <a:solidFill>
                  <a:schemeClr val="tx1"/>
                </a:solidFill>
                <a:latin typeface="+mn-lt"/>
                <a:ea typeface="+mn-ea"/>
                <a:cs typeface="+mn-cs"/>
              </a:rPr>
              <a:t> learning</a:t>
            </a:r>
            <a:r>
              <a:rPr lang="fr-FR" sz="800" i="0" kern="1200" dirty="0" smtClean="0">
                <a:solidFill>
                  <a:schemeClr val="tx1"/>
                </a:solidFill>
                <a:latin typeface="+mn-lt"/>
                <a:ea typeface="+mn-ea"/>
                <a:cs typeface="+mn-cs"/>
              </a:rPr>
              <a:t>28 sur le continent nord américain, à l’initiative de l’université d’Illinois à Urbana-Champaign. Cette communauté s’appuie sur une conférence annuelle lancée en 2008, ainsi que sur une revue en libre accès et une collection d’ouvrages éponymes, sous l’égide de Common </a:t>
            </a:r>
            <a:r>
              <a:rPr lang="fr-FR" sz="800" i="0" kern="1200" dirty="0" err="1" smtClean="0">
                <a:solidFill>
                  <a:schemeClr val="tx1"/>
                </a:solidFill>
                <a:latin typeface="+mn-lt"/>
                <a:ea typeface="+mn-ea"/>
                <a:cs typeface="+mn-cs"/>
              </a:rPr>
              <a:t>Ground</a:t>
            </a:r>
            <a:r>
              <a:rPr lang="fr-FR" sz="800" i="0" kern="1200" dirty="0" smtClean="0">
                <a:solidFill>
                  <a:schemeClr val="tx1"/>
                </a:solidFill>
                <a:latin typeface="+mn-lt"/>
                <a:ea typeface="+mn-ea"/>
                <a:cs typeface="+mn-cs"/>
              </a:rPr>
              <a:t> </a:t>
            </a:r>
            <a:r>
              <a:rPr lang="fr-FR" sz="800" i="0" kern="1200" dirty="0" err="1" smtClean="0">
                <a:solidFill>
                  <a:schemeClr val="tx1"/>
                </a:solidFill>
                <a:latin typeface="+mn-lt"/>
                <a:ea typeface="+mn-ea"/>
                <a:cs typeface="+mn-cs"/>
              </a:rPr>
              <a:t>Publishing</a:t>
            </a:r>
            <a:r>
              <a:rPr lang="fr-FR" sz="800" i="0" kern="1200" dirty="0" smtClean="0">
                <a:solidFill>
                  <a:schemeClr val="tx1"/>
                </a:solidFill>
                <a:latin typeface="+mn-lt"/>
                <a:ea typeface="+mn-ea"/>
                <a:cs typeface="+mn-cs"/>
              </a:rPr>
              <a:t>, et élargit progressivement son audience vers les autres pays anglo-saxons et l’Asie. Contre-point de l’</a:t>
            </a:r>
            <a:r>
              <a:rPr lang="fr-FR" sz="800" i="1" kern="1200" dirty="0" err="1" smtClean="0">
                <a:solidFill>
                  <a:schemeClr val="tx1"/>
                </a:solidFill>
                <a:latin typeface="+mn-lt"/>
                <a:ea typeface="+mn-ea"/>
                <a:cs typeface="+mn-cs"/>
              </a:rPr>
              <a:t>ubiquitous</a:t>
            </a:r>
            <a:r>
              <a:rPr lang="fr-FR" sz="800" i="1"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computing</a:t>
            </a:r>
            <a:r>
              <a:rPr lang="fr-FR" sz="800" i="0" kern="1200" dirty="0" smtClean="0">
                <a:solidFill>
                  <a:schemeClr val="tx1"/>
                </a:solidFill>
                <a:latin typeface="+mn-lt"/>
                <a:ea typeface="+mn-ea"/>
                <a:cs typeface="+mn-cs"/>
              </a:rPr>
              <a:t>, l’</a:t>
            </a:r>
            <a:r>
              <a:rPr lang="fr-FR" sz="800" i="1" kern="1200" dirty="0" err="1" smtClean="0">
                <a:solidFill>
                  <a:schemeClr val="tx1"/>
                </a:solidFill>
                <a:latin typeface="+mn-lt"/>
                <a:ea typeface="+mn-ea"/>
                <a:cs typeface="+mn-cs"/>
              </a:rPr>
              <a:t>ubiquitous</a:t>
            </a:r>
            <a:r>
              <a:rPr lang="fr-FR" sz="800" i="1" kern="1200" dirty="0" smtClean="0">
                <a:solidFill>
                  <a:schemeClr val="tx1"/>
                </a:solidFill>
                <a:latin typeface="+mn-lt"/>
                <a:ea typeface="+mn-ea"/>
                <a:cs typeface="+mn-cs"/>
              </a:rPr>
              <a:t> learning </a:t>
            </a:r>
            <a:r>
              <a:rPr lang="fr-FR" sz="800" i="0" kern="1200" dirty="0" smtClean="0">
                <a:solidFill>
                  <a:schemeClr val="tx1"/>
                </a:solidFill>
                <a:latin typeface="+mn-lt"/>
                <a:ea typeface="+mn-ea"/>
                <a:cs typeface="+mn-cs"/>
              </a:rPr>
              <a:t>s’intéresse aux affordances des médias numériques susceptibles de soutenir les apprentissages formels et informels.</a:t>
            </a:r>
            <a:endParaRPr lang="fr-FR" sz="800" b="1"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pPr marL="0" indent="0">
              <a:buFontTx/>
              <a:buNone/>
            </a:pPr>
            <a:r>
              <a:rPr lang="fr-FR" sz="800" kern="1200" dirty="0" smtClean="0">
                <a:solidFill>
                  <a:schemeClr val="tx1"/>
                </a:solidFill>
                <a:effectLst/>
                <a:latin typeface="+mn-lt"/>
                <a:ea typeface="+mn-ea"/>
                <a:cs typeface="+mn-cs"/>
              </a:rPr>
              <a:t>NB : C’est en Angleterre</a:t>
            </a:r>
            <a:r>
              <a:rPr lang="fr-FR" sz="800" kern="1200" baseline="0" dirty="0" smtClean="0">
                <a:solidFill>
                  <a:schemeClr val="tx1"/>
                </a:solidFill>
                <a:effectLst/>
                <a:latin typeface="+mn-lt"/>
                <a:ea typeface="+mn-ea"/>
                <a:cs typeface="+mn-cs"/>
              </a:rPr>
              <a:t> que les </a:t>
            </a:r>
            <a:r>
              <a:rPr lang="fr-FR" sz="800" kern="1200" baseline="0" dirty="0" err="1" smtClean="0">
                <a:solidFill>
                  <a:schemeClr val="tx1"/>
                </a:solidFill>
                <a:effectLst/>
                <a:latin typeface="+mn-lt"/>
                <a:ea typeface="+mn-ea"/>
                <a:cs typeface="+mn-cs"/>
              </a:rPr>
              <a:t>intitiatives</a:t>
            </a:r>
            <a:r>
              <a:rPr lang="fr-FR" sz="800" kern="1200" baseline="0" dirty="0" smtClean="0">
                <a:solidFill>
                  <a:schemeClr val="tx1"/>
                </a:solidFill>
                <a:effectLst/>
                <a:latin typeface="+mn-lt"/>
                <a:ea typeface="+mn-ea"/>
                <a:cs typeface="+mn-cs"/>
              </a:rPr>
              <a:t> en matière de mutualisation sont les plus avancées en Europe.</a:t>
            </a: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endParaRPr lang="fr-FR" sz="800" kern="1200" dirty="0" smtClean="0">
              <a:solidFill>
                <a:schemeClr val="tx1"/>
              </a:solidFill>
              <a:effectLst/>
              <a:latin typeface="+mn-lt"/>
              <a:ea typeface="+mn-ea"/>
              <a:cs typeface="+mn-cs"/>
            </a:endParaRPr>
          </a:p>
          <a:p>
            <a:endParaRPr lang="fr-FR" sz="800" dirty="0" smtClean="0"/>
          </a:p>
          <a:p>
            <a:endParaRPr lang="fr-FR" sz="800" baseline="0" dirty="0" smtClean="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12</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800" b="1" u="sng" dirty="0" smtClean="0">
                <a:effectLst/>
              </a:rPr>
              <a:t>Point de vue technique/matériel</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u="sng" dirty="0" smtClean="0">
              <a:effectLst/>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kern="1200" dirty="0" smtClean="0">
                <a:solidFill>
                  <a:schemeClr val="tx1"/>
                </a:solidFill>
                <a:effectLst/>
                <a:latin typeface="+mn-lt"/>
                <a:ea typeface="+mn-ea"/>
                <a:cs typeface="+mn-cs"/>
                <a:sym typeface="Wingdings"/>
              </a:rPr>
              <a:t>Penser au </a:t>
            </a:r>
            <a:r>
              <a:rPr lang="fr-FR" sz="800" b="1" kern="1200" dirty="0" smtClean="0">
                <a:solidFill>
                  <a:schemeClr val="tx1"/>
                </a:solidFill>
                <a:effectLst/>
                <a:latin typeface="+mn-lt"/>
                <a:ea typeface="+mn-ea"/>
                <a:cs typeface="+mn-cs"/>
                <a:sym typeface="Wingdings"/>
              </a:rPr>
              <a:t>support technique </a:t>
            </a:r>
            <a:r>
              <a:rPr lang="fr-FR" sz="800" kern="1200" dirty="0" smtClean="0">
                <a:solidFill>
                  <a:schemeClr val="tx1"/>
                </a:solidFill>
                <a:effectLst/>
                <a:latin typeface="+mn-lt"/>
                <a:ea typeface="+mn-ea"/>
                <a:cs typeface="+mn-cs"/>
                <a:sym typeface="Wingdings"/>
              </a:rPr>
              <a:t>en cas de problème (personnes ressources ou</a:t>
            </a:r>
            <a:r>
              <a:rPr lang="fr-FR" sz="800" kern="1200" baseline="0" dirty="0" smtClean="0">
                <a:solidFill>
                  <a:schemeClr val="tx1"/>
                </a:solidFill>
                <a:effectLst/>
                <a:latin typeface="+mn-lt"/>
                <a:ea typeface="+mn-ea"/>
                <a:cs typeface="+mn-cs"/>
                <a:sym typeface="Wingdings"/>
              </a:rPr>
              <a:t> qualifiées) pour répondre aux questions des utilisateurs</a:t>
            </a: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kern="1200" baseline="0" dirty="0" smtClean="0">
                <a:solidFill>
                  <a:schemeClr val="tx1"/>
                </a:solidFill>
                <a:effectLst/>
                <a:latin typeface="+mn-lt"/>
                <a:ea typeface="+mn-ea"/>
                <a:cs typeface="+mn-cs"/>
                <a:sym typeface="Wingdings"/>
              </a:rPr>
              <a:t>Penser à la </a:t>
            </a:r>
            <a:r>
              <a:rPr lang="fr-FR" sz="800" b="1" kern="1200" baseline="0" dirty="0" smtClean="0">
                <a:solidFill>
                  <a:schemeClr val="tx1"/>
                </a:solidFill>
                <a:effectLst/>
                <a:latin typeface="+mn-lt"/>
                <a:ea typeface="+mn-ea"/>
                <a:cs typeface="+mn-cs"/>
                <a:sym typeface="Wingdings"/>
              </a:rPr>
              <a:t>connectivité</a:t>
            </a:r>
            <a:r>
              <a:rPr lang="fr-FR" sz="800" kern="1200" baseline="0" dirty="0" smtClean="0">
                <a:solidFill>
                  <a:schemeClr val="tx1"/>
                </a:solidFill>
                <a:effectLst/>
                <a:latin typeface="+mn-lt"/>
                <a:ea typeface="+mn-ea"/>
                <a:cs typeface="+mn-cs"/>
                <a:sym typeface="Wingdings"/>
              </a:rPr>
              <a:t> : il faut du réseau ! L’environnement scolaire n’est pas toujours adapté (WIFI?)</a:t>
            </a: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kern="1200" baseline="0" dirty="0" smtClean="0">
                <a:solidFill>
                  <a:schemeClr val="tx1"/>
                </a:solidFill>
                <a:effectLst/>
                <a:latin typeface="+mn-lt"/>
                <a:ea typeface="+mn-ea"/>
                <a:cs typeface="+mn-cs"/>
                <a:sym typeface="Wingdings"/>
              </a:rPr>
              <a:t>Portativité </a:t>
            </a:r>
            <a:r>
              <a:rPr lang="fr-FR" sz="800" kern="1200" baseline="0" dirty="0" smtClean="0">
                <a:solidFill>
                  <a:schemeClr val="tx1"/>
                </a:solidFill>
                <a:effectLst/>
                <a:latin typeface="+mn-lt"/>
                <a:ea typeface="+mn-ea"/>
                <a:cs typeface="+mn-cs"/>
                <a:sym typeface="Wingdings"/>
              </a:rPr>
              <a:t>: </a:t>
            </a:r>
            <a:r>
              <a:rPr lang="fr-FR" sz="800" kern="1200" dirty="0" smtClean="0">
                <a:solidFill>
                  <a:schemeClr val="tx1"/>
                </a:solidFill>
                <a:effectLst/>
                <a:latin typeface="+mn-lt"/>
                <a:ea typeface="+mn-ea"/>
                <a:cs typeface="+mn-cs"/>
              </a:rPr>
              <a:t>À moins de 700</a:t>
            </a:r>
            <a:r>
              <a:rPr lang="fr-FR" sz="800" kern="1200" baseline="0" dirty="0" smtClean="0">
                <a:solidFill>
                  <a:schemeClr val="tx1"/>
                </a:solidFill>
                <a:effectLst/>
                <a:latin typeface="+mn-lt"/>
                <a:ea typeface="+mn-ea"/>
                <a:cs typeface="+mn-cs"/>
              </a:rPr>
              <a:t> gr</a:t>
            </a:r>
            <a:r>
              <a:rPr lang="fr-FR" sz="800" kern="1200" dirty="0" smtClean="0">
                <a:solidFill>
                  <a:schemeClr val="tx1"/>
                </a:solidFill>
                <a:effectLst/>
                <a:latin typeface="+mn-lt"/>
                <a:ea typeface="+mn-ea"/>
                <a:cs typeface="+mn-cs"/>
              </a:rPr>
              <a:t> et 1,4 cm d’épaisseur, il ne se fait pas plus petit. On range et on porte l’</a:t>
            </a:r>
            <a:r>
              <a:rPr lang="fr-FR" sz="800" kern="1200" dirty="0" err="1" smtClean="0">
                <a:solidFill>
                  <a:schemeClr val="tx1"/>
                </a:solidFill>
                <a:effectLst/>
                <a:latin typeface="+mn-lt"/>
                <a:ea typeface="+mn-ea"/>
                <a:cs typeface="+mn-cs"/>
              </a:rPr>
              <a:t>iPad</a:t>
            </a:r>
            <a:r>
              <a:rPr lang="fr-FR" sz="800" kern="1200" dirty="0" smtClean="0">
                <a:solidFill>
                  <a:schemeClr val="tx1"/>
                </a:solidFill>
                <a:effectLst/>
                <a:latin typeface="+mn-lt"/>
                <a:ea typeface="+mn-ea"/>
                <a:cs typeface="+mn-cs"/>
              </a:rPr>
              <a:t> avec la plus grande facilité. Son volume est moindre que celui d’un cahier d’exercices. </a:t>
            </a:r>
            <a:endParaRPr lang="fr-FR" sz="800" kern="1200" baseline="0" dirty="0" smtClean="0">
              <a:solidFill>
                <a:schemeClr val="tx1"/>
              </a:solidFill>
              <a:effectLst/>
              <a:latin typeface="+mn-lt"/>
              <a:ea typeface="+mn-ea"/>
              <a:cs typeface="+mn-cs"/>
              <a:sym typeface="Wingdings"/>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kern="1200" dirty="0" smtClean="0">
                <a:solidFill>
                  <a:schemeClr val="tx1"/>
                </a:solidFill>
                <a:effectLst/>
                <a:latin typeface="+mn-lt"/>
                <a:ea typeface="+mn-ea"/>
                <a:cs typeface="+mn-cs"/>
              </a:rPr>
              <a:t>Mobilité /accessibilité </a:t>
            </a:r>
            <a:r>
              <a:rPr lang="fr-FR" sz="800" kern="1200" dirty="0" smtClean="0">
                <a:solidFill>
                  <a:schemeClr val="tx1"/>
                </a:solidFill>
                <a:effectLst/>
                <a:latin typeface="+mn-lt"/>
                <a:ea typeface="+mn-ea"/>
                <a:cs typeface="+mn-cs"/>
              </a:rPr>
              <a:t>: Accessible de partout : Transports, salle d’attente, … les supports de cours sont accessibles à la demande.</a:t>
            </a:r>
            <a:r>
              <a:rPr lang="fr-FR" sz="800" dirty="0" smtClean="0">
                <a:effectLst/>
              </a:rPr>
              <a:t> </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r>
              <a:rPr lang="fr-FR" sz="800" dirty="0" smtClean="0">
                <a:effectLst/>
              </a:rPr>
              <a:t>MAIS : certains</a:t>
            </a:r>
            <a:r>
              <a:rPr lang="fr-FR" sz="800" baseline="0" dirty="0" smtClean="0">
                <a:effectLst/>
              </a:rPr>
              <a:t> sites WEB ne sont pas adaptés à la consultation sur </a:t>
            </a:r>
            <a:r>
              <a:rPr lang="fr-FR" sz="800" baseline="0" dirty="0" err="1" smtClean="0">
                <a:effectLst/>
              </a:rPr>
              <a:t>Smarphones</a:t>
            </a:r>
            <a:r>
              <a:rPr lang="fr-FR" sz="800" baseline="0" dirty="0" smtClean="0">
                <a:effectLst/>
              </a:rPr>
              <a:t> par exemple + attention sites avec Flash</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r>
              <a:rPr lang="fr-FR" sz="800" baseline="0" dirty="0" smtClean="0">
                <a:effectLst/>
                <a:sym typeface="Wingdings"/>
              </a:rPr>
              <a:t> Capacité de stockage 16 à 64 Go</a:t>
            </a:r>
            <a:endParaRPr lang="fr-FR" sz="800" dirty="0" smtClean="0">
              <a:effectLst/>
            </a:endParaRPr>
          </a:p>
          <a:p>
            <a:pPr marL="0" marR="0" indent="0" algn="l" defTabSz="457200" rtl="0" eaLnBrk="1" fontAlgn="auto" latinLnBrk="0" hangingPunct="1">
              <a:lnSpc>
                <a:spcPct val="100000"/>
              </a:lnSpc>
              <a:spcBef>
                <a:spcPts val="0"/>
              </a:spcBef>
              <a:spcAft>
                <a:spcPts val="0"/>
              </a:spcAft>
              <a:buClrTx/>
              <a:buSzTx/>
              <a:buFont typeface="Wingdings" charset="0"/>
              <a:buNone/>
              <a:tabLst/>
              <a:defRPr/>
            </a:pPr>
            <a:r>
              <a:rPr lang="fr-FR" sz="800" kern="1200" dirty="0" smtClean="0">
                <a:solidFill>
                  <a:schemeClr val="tx1"/>
                </a:solidFill>
                <a:effectLst/>
                <a:latin typeface="+mn-lt"/>
                <a:ea typeface="+mn-ea"/>
                <a:cs typeface="+mn-cs"/>
              </a:rPr>
              <a:t>La </a:t>
            </a:r>
            <a:r>
              <a:rPr lang="fr-FR" sz="800" b="1" kern="1200" dirty="0" smtClean="0">
                <a:solidFill>
                  <a:schemeClr val="tx1"/>
                </a:solidFill>
                <a:effectLst/>
                <a:latin typeface="+mn-lt"/>
                <a:ea typeface="+mn-ea"/>
                <a:cs typeface="+mn-cs"/>
              </a:rPr>
              <a:t>formation en m-learning</a:t>
            </a:r>
            <a:r>
              <a:rPr lang="fr-FR" sz="800" kern="1200" dirty="0" smtClean="0">
                <a:solidFill>
                  <a:schemeClr val="tx1"/>
                </a:solidFill>
                <a:effectLst/>
                <a:latin typeface="+mn-lt"/>
                <a:ea typeface="+mn-ea"/>
                <a:cs typeface="+mn-cs"/>
              </a:rPr>
              <a:t> possède l’avantage d’être accessible n’importe quand. L’apprenant n’est plus limité à des horaires contraignants de présence sur le site où est accessible la formation en ligne ou encore dans une salle de cours pour rencontrer son professeur</a:t>
            </a:r>
            <a:r>
              <a:rPr lang="fr-FR" sz="800" dirty="0" smtClean="0">
                <a:effectLst/>
              </a:rPr>
              <a:t> </a:t>
            </a:r>
            <a:r>
              <a:rPr lang="fr-FR" sz="800" b="1" dirty="0" smtClean="0">
                <a:effectLst/>
              </a:rPr>
              <a:t>(DANS LE CAS OU ON PEUT REPRENDRE LE MATERIEL A LA MAISON)</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endParaRPr lang="fr-FR" sz="800" dirty="0" smtClean="0">
              <a:effectLst/>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kern="1200" baseline="0" dirty="0" smtClean="0">
                <a:solidFill>
                  <a:schemeClr val="tx1"/>
                </a:solidFill>
                <a:effectLst/>
                <a:latin typeface="+mn-lt"/>
                <a:ea typeface="+mn-ea"/>
                <a:cs typeface="+mn-cs"/>
                <a:sym typeface="Wingdings"/>
              </a:rPr>
              <a:t>Capacité de stockage </a:t>
            </a:r>
            <a:r>
              <a:rPr lang="fr-FR" sz="800" kern="1200" baseline="0" dirty="0" smtClean="0">
                <a:solidFill>
                  <a:schemeClr val="tx1"/>
                </a:solidFill>
                <a:effectLst/>
                <a:latin typeface="+mn-lt"/>
                <a:ea typeface="+mn-ea"/>
                <a:cs typeface="+mn-cs"/>
                <a:sym typeface="Wingdings"/>
              </a:rPr>
              <a:t>: </a:t>
            </a:r>
            <a:r>
              <a:rPr lang="fr-FR" sz="800" kern="1200" dirty="0" smtClean="0">
                <a:solidFill>
                  <a:schemeClr val="tx1"/>
                </a:solidFill>
                <a:effectLst/>
                <a:latin typeface="+mn-lt"/>
                <a:ea typeface="+mn-ea"/>
                <a:cs typeface="+mn-cs"/>
              </a:rPr>
              <a:t>Le fait de pouvoir y stocker une grande quantité de livres numériques constitue un avantage maintenant rebattu. </a:t>
            </a:r>
            <a:endParaRPr lang="fr-FR" sz="800" dirty="0" smtClean="0">
              <a:effectLst/>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kern="1200" dirty="0" smtClean="0">
                <a:solidFill>
                  <a:schemeClr val="tx1"/>
                </a:solidFill>
                <a:effectLst/>
                <a:latin typeface="+mn-lt"/>
                <a:ea typeface="+mn-ea"/>
                <a:cs typeface="+mn-cs"/>
              </a:rPr>
              <a:t>La convivialité </a:t>
            </a:r>
            <a:r>
              <a:rPr lang="fr-FR" sz="800" kern="1200" dirty="0" smtClean="0">
                <a:solidFill>
                  <a:schemeClr val="tx1"/>
                </a:solidFill>
                <a:effectLst/>
                <a:latin typeface="+mn-lt"/>
                <a:ea typeface="+mn-ea"/>
                <a:cs typeface="+mn-cs"/>
              </a:rPr>
              <a:t>est une condition essentielle à l’intégration sociale d’une technologie. Son utilisation semble plus instinctive (difficile pour notre génération de comparer puisque nous avons grandi avec les ordinateurs)</a:t>
            </a:r>
            <a:r>
              <a:rPr lang="fr-FR" sz="800" dirty="0" smtClean="0">
                <a:effectLst/>
              </a:rPr>
              <a:t> </a:t>
            </a: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dirty="0" smtClean="0">
                <a:effectLst/>
              </a:rPr>
              <a:t>Autonomie : </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endParaRPr lang="fr-FR" sz="800" dirty="0" smtClean="0">
              <a:effectLst/>
            </a:endParaRPr>
          </a:p>
          <a:p>
            <a:pPr marL="0" marR="0" indent="0" algn="l" defTabSz="457200" rtl="0" eaLnBrk="1" fontAlgn="auto" latinLnBrk="0" hangingPunct="1">
              <a:lnSpc>
                <a:spcPct val="100000"/>
              </a:lnSpc>
              <a:spcBef>
                <a:spcPts val="0"/>
              </a:spcBef>
              <a:spcAft>
                <a:spcPts val="0"/>
              </a:spcAft>
              <a:buClrTx/>
              <a:buSzTx/>
              <a:buFont typeface="Wingdings" charset="0"/>
              <a:buNone/>
              <a:tabLst/>
              <a:defRPr/>
            </a:pPr>
            <a:endParaRPr lang="fr-FR" sz="800" dirty="0" smtClean="0">
              <a:effectLst/>
            </a:endParaRPr>
          </a:p>
          <a:p>
            <a:pPr marL="0" marR="0" indent="0" algn="l" defTabSz="457200" rtl="0" eaLnBrk="1" fontAlgn="auto" latinLnBrk="0" hangingPunct="1">
              <a:lnSpc>
                <a:spcPct val="100000"/>
              </a:lnSpc>
              <a:spcBef>
                <a:spcPts val="0"/>
              </a:spcBef>
              <a:spcAft>
                <a:spcPts val="0"/>
              </a:spcAft>
              <a:buClrTx/>
              <a:buSzTx/>
              <a:buFont typeface="Wingdings" charset="0"/>
              <a:buNone/>
              <a:tabLst/>
              <a:defRPr/>
            </a:pPr>
            <a:r>
              <a:rPr lang="fr-FR" sz="800" b="1" u="sng" dirty="0" smtClean="0">
                <a:effectLst/>
              </a:rPr>
              <a:t>Point</a:t>
            </a:r>
            <a:r>
              <a:rPr lang="fr-FR" sz="800" b="1" u="sng" baseline="0" dirty="0" smtClean="0">
                <a:effectLst/>
              </a:rPr>
              <a:t> de vue pédagogique</a:t>
            </a:r>
          </a:p>
          <a:p>
            <a:pPr marL="0" marR="0" indent="0" algn="l" defTabSz="457200" rtl="0" eaLnBrk="1" fontAlgn="auto" latinLnBrk="0" hangingPunct="1">
              <a:lnSpc>
                <a:spcPct val="100000"/>
              </a:lnSpc>
              <a:spcBef>
                <a:spcPts val="0"/>
              </a:spcBef>
              <a:spcAft>
                <a:spcPts val="0"/>
              </a:spcAft>
              <a:buClrTx/>
              <a:buSzTx/>
              <a:buFont typeface="Wingdings" charset="0"/>
              <a:buNone/>
              <a:tabLst/>
              <a:defRPr/>
            </a:pPr>
            <a:endParaRPr lang="fr-FR" sz="800" b="1" u="sng" baseline="0" dirty="0" smtClean="0">
              <a:effectLst/>
            </a:endParaRP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u="none" baseline="0" dirty="0" smtClean="0">
                <a:effectLst/>
                <a:sym typeface="Wingdings"/>
              </a:rPr>
              <a:t>Support institutionnel : </a:t>
            </a:r>
            <a:r>
              <a:rPr lang="fr-FR" sz="800" b="0" u="none" baseline="0" dirty="0" smtClean="0">
                <a:effectLst/>
                <a:sym typeface="Wingdings"/>
              </a:rPr>
              <a:t>le coût n’est pas négligeable si on veut un appareil mobile par élève + installation parfois du WIFI, d’un projecteur adapté etc… (autres exemples?) </a:t>
            </a: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r>
              <a:rPr lang="fr-FR" sz="800" b="1" u="none" baseline="0" dirty="0" smtClean="0">
                <a:effectLst/>
                <a:sym typeface="Wingdings"/>
              </a:rPr>
              <a:t>Mobilité/accessibilité </a:t>
            </a:r>
            <a:r>
              <a:rPr lang="fr-FR" sz="800" b="0" u="none" baseline="0" dirty="0" smtClean="0">
                <a:effectLst/>
                <a:sym typeface="Wingdings"/>
              </a:rPr>
              <a:t>: certains environnements sont peu adaptés à l’apprentissage qui nécessite confort, calme et concentration. Un aéroport ou un train peuvent ainsi constituer des environnements peu propices à l’assimilation de contenus. Le mobile learning est donc à priori peu adapté aux contenus théoriques complexes </a:t>
            </a:r>
            <a:r>
              <a:rPr lang="fr-FR" sz="800" b="1" u="none" baseline="0" dirty="0" smtClean="0">
                <a:effectLst/>
                <a:sym typeface="Wingdings"/>
              </a:rPr>
              <a:t>(LIEN AVEC LE CONTEXTE)</a:t>
            </a:r>
          </a:p>
          <a:p>
            <a:pPr marL="171450" marR="0" indent="-171450" algn="l" defTabSz="457200" rtl="0" eaLnBrk="1" fontAlgn="auto" latinLnBrk="0" hangingPunct="1">
              <a:lnSpc>
                <a:spcPct val="100000"/>
              </a:lnSpc>
              <a:spcBef>
                <a:spcPts val="0"/>
              </a:spcBef>
              <a:spcAft>
                <a:spcPts val="0"/>
              </a:spcAft>
              <a:buClrTx/>
              <a:buSzTx/>
              <a:buFont typeface="Wingdings" charset="0"/>
              <a:buChar char="à"/>
              <a:tabLst/>
              <a:defRPr/>
            </a:pPr>
            <a:endParaRPr lang="fr-FR" sz="800" b="1" u="none" baseline="0" dirty="0" smtClean="0">
              <a:effectLst/>
              <a:sym typeface="Wingding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effectLst/>
                <a:latin typeface="+mn-lt"/>
                <a:ea typeface="+mn-ea"/>
                <a:cs typeface="+mn-cs"/>
              </a:rPr>
              <a:t>Un outil didactique possède des caractéristiques techniques inhérentes à sa nature matérielle, ainsi que des qualités pédagogiques contingentes en fonction de l’usage qu’on en fera dans un contexte d’apprentissage.</a:t>
            </a:r>
            <a:r>
              <a:rPr lang="fr-FR" sz="800" dirty="0" smtClean="0">
                <a:effectLst/>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endParaRPr lang="fr-FR" sz="800" kern="1200" dirty="0" smtClean="0">
              <a:solidFill>
                <a:schemeClr val="tx1"/>
              </a:solidFill>
              <a:effectLst/>
              <a:latin typeface="+mn-lt"/>
              <a:ea typeface="+mn-ea"/>
              <a:cs typeface="+mn-cs"/>
            </a:endParaRPr>
          </a:p>
          <a:p>
            <a:endParaRPr lang="fr-FR" sz="800"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13</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effectLst/>
                <a:latin typeface="+mn-lt"/>
                <a:ea typeface="+mn-ea"/>
                <a:cs typeface="+mn-cs"/>
              </a:rPr>
              <a:t>Des questions éthiques vont également se poser</a:t>
            </a:r>
            <a:r>
              <a:rPr lang="fr-FR" sz="800" kern="1200" baseline="0" dirty="0" smtClean="0">
                <a:solidFill>
                  <a:schemeClr val="tx1"/>
                </a:solidFill>
                <a:effectLst/>
                <a:latin typeface="+mn-lt"/>
                <a:ea typeface="+mn-ea"/>
                <a:cs typeface="+mn-cs"/>
              </a:rPr>
              <a:t> sur la disponibilité des informations à tout moment (quid des restrictions d’utilisation).</a:t>
            </a: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pPr marL="0" indent="0">
              <a:buFontTx/>
              <a:buNone/>
            </a:pPr>
            <a:r>
              <a:rPr lang="fr-FR" sz="800" kern="1200" dirty="0" smtClean="0">
                <a:solidFill>
                  <a:schemeClr val="tx1"/>
                </a:solidFill>
                <a:latin typeface="+mn-lt"/>
                <a:ea typeface="+mn-ea"/>
                <a:cs typeface="+mn-cs"/>
              </a:rPr>
              <a:t>La dimension éthique et les tensions entre protection de la vie privée et sécurité des infrastructures ou des applications (distinction entre ce qui est public, personnel et intime)</a:t>
            </a:r>
            <a:endParaRPr lang="fr-FR" sz="800" kern="1200" dirty="0" smtClean="0">
              <a:solidFill>
                <a:schemeClr val="tx1"/>
              </a:solidFill>
              <a:effectLst/>
              <a:latin typeface="+mn-lt"/>
              <a:ea typeface="+mn-ea"/>
              <a:cs typeface="+mn-cs"/>
            </a:endParaRPr>
          </a:p>
          <a:p>
            <a:pPr marL="0" indent="0">
              <a:buFontTx/>
              <a:buNone/>
            </a:pPr>
            <a:endParaRPr lang="fr-FR" sz="800" kern="1200" dirty="0" smtClean="0">
              <a:solidFill>
                <a:schemeClr val="tx1"/>
              </a:solidFill>
              <a:effectLst/>
              <a:latin typeface="+mn-lt"/>
              <a:ea typeface="+mn-ea"/>
              <a:cs typeface="+mn-cs"/>
            </a:endParaRPr>
          </a:p>
          <a:p>
            <a:endParaRPr lang="fr-FR" sz="800" kern="1200" dirty="0" smtClean="0">
              <a:solidFill>
                <a:schemeClr val="tx1"/>
              </a:solidFill>
              <a:effectLst/>
              <a:latin typeface="+mn-lt"/>
              <a:ea typeface="+mn-ea"/>
              <a:cs typeface="+mn-cs"/>
            </a:endParaRPr>
          </a:p>
          <a:p>
            <a:pPr marL="0" indent="0">
              <a:buFontTx/>
              <a:buNone/>
            </a:pPr>
            <a:r>
              <a:rPr lang="fr-FR" sz="800" kern="1200" dirty="0" smtClean="0">
                <a:solidFill>
                  <a:schemeClr val="tx1"/>
                </a:solidFill>
                <a:effectLst/>
                <a:latin typeface="+mn-lt"/>
                <a:ea typeface="+mn-ea"/>
                <a:cs typeface="+mn-cs"/>
              </a:rPr>
              <a:t>Perspectives</a:t>
            </a:r>
            <a:r>
              <a:rPr lang="fr-FR" sz="800" kern="1200" baseline="0" dirty="0" smtClean="0">
                <a:solidFill>
                  <a:schemeClr val="tx1"/>
                </a:solidFill>
                <a:effectLst/>
                <a:latin typeface="+mn-lt"/>
                <a:ea typeface="+mn-ea"/>
                <a:cs typeface="+mn-cs"/>
              </a:rPr>
              <a:t> concernant le développement et l’usage de ces outils</a:t>
            </a:r>
          </a:p>
          <a:p>
            <a:pPr marL="0" indent="0">
              <a:buFontTx/>
              <a:buNone/>
            </a:pPr>
            <a:endParaRPr lang="fr-FR" sz="800" kern="1200" baseline="0" dirty="0" smtClean="0">
              <a:solidFill>
                <a:schemeClr val="tx1"/>
              </a:solidFill>
              <a:effectLst/>
              <a:latin typeface="+mn-lt"/>
              <a:ea typeface="+mn-ea"/>
              <a:cs typeface="+mn-cs"/>
            </a:endParaRPr>
          </a:p>
          <a:p>
            <a:pPr marL="0" indent="0">
              <a:buFontTx/>
              <a:buNone/>
            </a:pPr>
            <a:r>
              <a:rPr lang="fr-FR" sz="800" kern="1200" baseline="0" dirty="0" smtClean="0">
                <a:solidFill>
                  <a:schemeClr val="tx1"/>
                </a:solidFill>
                <a:effectLst/>
                <a:latin typeface="+mn-lt"/>
                <a:ea typeface="+mn-ea"/>
                <a:cs typeface="+mn-cs"/>
              </a:rPr>
              <a:t>Ex d’activités avec une réelle plus-value : visite en extérieur (application Rome) ; course d’orientation, travail sur les échelles…</a:t>
            </a:r>
          </a:p>
          <a:p>
            <a:pPr marL="0" indent="0">
              <a:buFontTx/>
              <a:buNone/>
            </a:pPr>
            <a:endParaRPr lang="fr-FR" sz="800" kern="1200" dirty="0" smtClean="0">
              <a:solidFill>
                <a:schemeClr val="tx1"/>
              </a:solidFill>
              <a:effectLst/>
              <a:latin typeface="+mn-lt"/>
              <a:ea typeface="+mn-ea"/>
              <a:cs typeface="+mn-cs"/>
            </a:endParaRPr>
          </a:p>
          <a:p>
            <a:r>
              <a:rPr lang="fr-FR" sz="800" kern="1200" dirty="0" smtClean="0">
                <a:solidFill>
                  <a:schemeClr val="tx1"/>
                </a:solidFill>
                <a:effectLst/>
                <a:latin typeface="+mn-lt"/>
                <a:ea typeface="+mn-ea"/>
                <a:cs typeface="+mn-cs"/>
              </a:rPr>
              <a:t>Le m-learning peut être un complément intéressant à la méthode classique du </a:t>
            </a:r>
            <a:r>
              <a:rPr lang="fr-FR" sz="800" b="1" kern="1200" dirty="0" smtClean="0">
                <a:solidFill>
                  <a:schemeClr val="tx1"/>
                </a:solidFill>
                <a:effectLst/>
                <a:latin typeface="+mn-lt"/>
                <a:ea typeface="+mn-ea"/>
                <a:cs typeface="+mn-cs"/>
              </a:rPr>
              <a:t>e-learning</a:t>
            </a:r>
            <a:r>
              <a:rPr lang="fr-FR" sz="800" kern="1200" dirty="0" smtClean="0">
                <a:solidFill>
                  <a:schemeClr val="tx1"/>
                </a:solidFill>
                <a:effectLst/>
                <a:latin typeface="+mn-lt"/>
                <a:ea typeface="+mn-ea"/>
                <a:cs typeface="+mn-cs"/>
              </a:rPr>
              <a:t> ou </a:t>
            </a:r>
            <a:r>
              <a:rPr lang="fr-FR" sz="800" b="1" u="none" strike="noStrike" kern="1200" dirty="0" smtClean="0">
                <a:solidFill>
                  <a:schemeClr val="tx1"/>
                </a:solidFill>
                <a:effectLst/>
                <a:latin typeface="+mn-lt"/>
                <a:ea typeface="+mn-ea"/>
                <a:cs typeface="+mn-cs"/>
                <a:hlinkClick r:id="rId3"/>
              </a:rPr>
              <a:t>blended learning</a:t>
            </a:r>
            <a:r>
              <a:rPr lang="fr-FR" sz="800" b="1" kern="1200" dirty="0" smtClean="0">
                <a:solidFill>
                  <a:schemeClr val="tx1"/>
                </a:solidFill>
                <a:effectLst/>
                <a:latin typeface="+mn-lt"/>
                <a:ea typeface="+mn-ea"/>
                <a:cs typeface="+mn-cs"/>
              </a:rPr>
              <a:t>. </a:t>
            </a:r>
            <a:r>
              <a:rPr lang="fr-FR" sz="800" kern="1200" dirty="0" smtClean="0">
                <a:solidFill>
                  <a:schemeClr val="tx1"/>
                </a:solidFill>
                <a:effectLst/>
                <a:latin typeface="+mn-lt"/>
                <a:ea typeface="+mn-ea"/>
                <a:cs typeface="+mn-cs"/>
              </a:rPr>
              <a:t>Le développement des supports mobile le rend particulièrement intéressant pour les employés qui sont souvent en déplacement, voire qui n’ont pas de bureau fixe.</a:t>
            </a:r>
          </a:p>
          <a:p>
            <a:r>
              <a:rPr lang="fr-FR" sz="800" kern="1200" dirty="0" smtClean="0">
                <a:solidFill>
                  <a:schemeClr val="tx1"/>
                </a:solidFill>
                <a:effectLst/>
                <a:latin typeface="+mn-lt"/>
                <a:ea typeface="+mn-ea"/>
                <a:cs typeface="+mn-cs"/>
              </a:rPr>
              <a:t>En revanche, il n’est pas question aujourd’hui de remplacer complètement l’e-learning par le m-learning. Le développement de nouvelles plateformes matérielles telles que les tablettes tactiles et de contenus adaptés pourrait changer la donne dans les prochaines années. On peut aussi envisager le développement de </a:t>
            </a:r>
            <a:r>
              <a:rPr lang="fr-FR" sz="800" b="1" u="none" strike="noStrike" kern="1200" dirty="0" smtClean="0">
                <a:solidFill>
                  <a:schemeClr val="tx1"/>
                </a:solidFill>
                <a:effectLst/>
                <a:latin typeface="+mn-lt"/>
                <a:ea typeface="+mn-ea"/>
                <a:cs typeface="+mn-cs"/>
                <a:hlinkClick r:id="rId4"/>
              </a:rPr>
              <a:t>serious games</a:t>
            </a:r>
            <a:r>
              <a:rPr lang="fr-FR" sz="800" kern="1200" dirty="0" smtClean="0">
                <a:solidFill>
                  <a:schemeClr val="tx1"/>
                </a:solidFill>
                <a:effectLst/>
                <a:latin typeface="+mn-lt"/>
                <a:ea typeface="+mn-ea"/>
                <a:cs typeface="+mn-cs"/>
              </a:rPr>
              <a:t> pour consoles portables, téléphones ou tablettes.</a:t>
            </a:r>
          </a:p>
          <a:p>
            <a:pPr marL="0" indent="0">
              <a:buFontTx/>
              <a:buNone/>
            </a:pPr>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14</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sz="1000" kern="1200" dirty="0" smtClean="0">
              <a:solidFill>
                <a:schemeClr val="tx1"/>
              </a:solidFill>
              <a:effectLst/>
              <a:latin typeface="+mn-lt"/>
              <a:ea typeface="+mn-ea"/>
              <a:cs typeface="+mn-cs"/>
            </a:endParaRPr>
          </a:p>
          <a:p>
            <a:endParaRPr lang="fr-FR" sz="1000" kern="1200" dirty="0" smtClean="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15</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800" b="1" kern="1200" dirty="0" smtClean="0">
                <a:solidFill>
                  <a:schemeClr val="tx1"/>
                </a:solidFill>
                <a:effectLst/>
                <a:latin typeface="+mn-lt"/>
                <a:ea typeface="+mn-ea"/>
                <a:cs typeface="+mn-cs"/>
              </a:rPr>
              <a:t>Le Mobile Learning, </a:t>
            </a:r>
            <a:r>
              <a:rPr lang="fr-FR" sz="800" kern="1200" dirty="0" smtClean="0">
                <a:solidFill>
                  <a:schemeClr val="tx1"/>
                </a:solidFill>
                <a:effectLst/>
                <a:latin typeface="+mn-lt"/>
                <a:ea typeface="+mn-ea"/>
                <a:cs typeface="+mn-cs"/>
              </a:rPr>
              <a:t>c’est tout apprentissage qui se fait à l’aide d’appareils mobiles (Quinn, 2000). S.J. </a:t>
            </a:r>
            <a:r>
              <a:rPr lang="fr-FR" sz="800" kern="1200" dirty="0" err="1" smtClean="0">
                <a:solidFill>
                  <a:schemeClr val="tx1"/>
                </a:solidFill>
                <a:effectLst/>
                <a:latin typeface="+mn-lt"/>
                <a:ea typeface="+mn-ea"/>
                <a:cs typeface="+mn-cs"/>
              </a:rPr>
              <a:t>Geddes</a:t>
            </a:r>
            <a:r>
              <a:rPr lang="fr-FR" sz="800" kern="1200" dirty="0" smtClean="0">
                <a:solidFill>
                  <a:schemeClr val="tx1"/>
                </a:solidFill>
                <a:effectLst/>
                <a:latin typeface="+mn-lt"/>
                <a:ea typeface="+mn-ea"/>
                <a:cs typeface="+mn-cs"/>
              </a:rPr>
              <a:t> (2004) raffine le concept en le définissant comme « l’acquisition de toute connaissance et habileté à l’aide des technologies mobiles, peu importe le lieu ou le temps, entraînant un changement de comportement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r>
              <a:rPr lang="fr-FR" sz="800" b="1" kern="1200" dirty="0" smtClean="0">
                <a:solidFill>
                  <a:schemeClr val="tx1"/>
                </a:solidFill>
                <a:effectLst/>
                <a:latin typeface="+mn-lt"/>
                <a:ea typeface="+mn-ea"/>
                <a:cs typeface="+mn-cs"/>
              </a:rPr>
              <a:t>Le M-Learning </a:t>
            </a:r>
            <a:r>
              <a:rPr lang="fr-FR" sz="800" kern="1200" dirty="0" smtClean="0">
                <a:solidFill>
                  <a:schemeClr val="tx1"/>
                </a:solidFill>
                <a:effectLst/>
                <a:latin typeface="+mn-lt"/>
                <a:ea typeface="+mn-ea"/>
                <a:cs typeface="+mn-cs"/>
              </a:rPr>
              <a:t>est une notion très récente qui permet de délivrer des formations à distance sur d’autres supports que les postes informatiques. Ainsi, grâce aux nombreuses applications développées, l’apprenant peut poursuivre sa formation où qu’il soit grâce à un appareil mobile (on</a:t>
            </a:r>
            <a:r>
              <a:rPr lang="fr-FR" sz="800" kern="1200" baseline="0" dirty="0" smtClean="0">
                <a:solidFill>
                  <a:schemeClr val="tx1"/>
                </a:solidFill>
                <a:effectLst/>
                <a:latin typeface="+mn-lt"/>
                <a:ea typeface="+mn-ea"/>
                <a:cs typeface="+mn-cs"/>
              </a:rPr>
              <a:t> en distingue plusieurs) :</a:t>
            </a:r>
            <a:endParaRPr lang="fr-FR" sz="800" kern="1200" dirty="0" smtClean="0">
              <a:solidFill>
                <a:schemeClr val="tx1"/>
              </a:solidFill>
              <a:effectLst/>
              <a:latin typeface="+mn-lt"/>
              <a:ea typeface="+mn-ea"/>
              <a:cs typeface="+mn-cs"/>
            </a:endParaRPr>
          </a:p>
          <a:p>
            <a:r>
              <a:rPr lang="fr-FR" sz="800" kern="1200" dirty="0" smtClean="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0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000" kern="1200" dirty="0" smtClean="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2</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800" kern="1200" dirty="0" smtClean="0">
                <a:solidFill>
                  <a:schemeClr val="tx1"/>
                </a:solidFill>
                <a:effectLst/>
                <a:latin typeface="+mn-lt"/>
                <a:ea typeface="+mn-ea"/>
                <a:cs typeface="+mn-cs"/>
              </a:rPr>
              <a:t> </a:t>
            </a:r>
          </a:p>
          <a:p>
            <a:r>
              <a:rPr lang="fr-FR" sz="800" b="1" u="sng" kern="1200" dirty="0" smtClean="0">
                <a:solidFill>
                  <a:schemeClr val="tx1"/>
                </a:solidFill>
                <a:effectLst/>
                <a:latin typeface="+mn-lt"/>
                <a:ea typeface="+mn-ea"/>
                <a:cs typeface="+mn-cs"/>
              </a:rPr>
              <a:t>Appareils mobiles</a:t>
            </a:r>
          </a:p>
          <a:p>
            <a:endParaRPr lang="fr-FR" sz="800" b="1" u="sng" kern="1200" dirty="0" smtClean="0">
              <a:solidFill>
                <a:schemeClr val="tx1"/>
              </a:solidFill>
              <a:effectLst/>
              <a:latin typeface="+mn-lt"/>
              <a:ea typeface="+mn-ea"/>
              <a:cs typeface="+mn-cs"/>
            </a:endParaRPr>
          </a:p>
          <a:p>
            <a:pPr lvl="0"/>
            <a:r>
              <a:rPr lang="fr-FR" sz="800" b="1" kern="1200" dirty="0" smtClean="0">
                <a:solidFill>
                  <a:schemeClr val="tx1"/>
                </a:solidFill>
                <a:effectLst/>
                <a:latin typeface="+mn-lt"/>
                <a:ea typeface="+mn-ea"/>
                <a:cs typeface="+mn-cs"/>
              </a:rPr>
              <a:t>Smartphone :</a:t>
            </a:r>
            <a:r>
              <a:rPr lang="fr-FR" sz="800" kern="1200" dirty="0" smtClean="0">
                <a:solidFill>
                  <a:schemeClr val="tx1"/>
                </a:solidFill>
                <a:effectLst/>
                <a:latin typeface="+mn-lt"/>
                <a:ea typeface="+mn-ea"/>
                <a:cs typeface="+mn-cs"/>
              </a:rPr>
              <a:t> téléphone mobile intelligent qui permet entre autre de naviguer sur le net</a:t>
            </a:r>
          </a:p>
          <a:p>
            <a:pPr lvl="0"/>
            <a:endParaRPr lang="fr-FR" sz="800" b="1"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3</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800" b="1" u="sng" kern="1200" dirty="0" smtClean="0">
                <a:solidFill>
                  <a:schemeClr val="tx1"/>
                </a:solidFill>
                <a:effectLst/>
                <a:latin typeface="+mn-lt"/>
                <a:ea typeface="+mn-ea"/>
                <a:cs typeface="+mn-cs"/>
              </a:rPr>
              <a:t>Appareils mobiles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chemeClr val="tx1"/>
              </a:solidFill>
              <a:effectLst/>
              <a:latin typeface="+mn-lt"/>
              <a:ea typeface="+mn-ea"/>
              <a:cs typeface="+mn-cs"/>
            </a:endParaRPr>
          </a:p>
          <a:p>
            <a:r>
              <a:rPr lang="fr-FR" sz="800" b="1" kern="1200" dirty="0" smtClean="0">
                <a:solidFill>
                  <a:schemeClr val="tx1"/>
                </a:solidFill>
                <a:effectLst/>
                <a:latin typeface="+mn-lt"/>
                <a:ea typeface="+mn-ea"/>
                <a:cs typeface="+mn-cs"/>
              </a:rPr>
              <a:t>Lecteur multimédia  (ex : IPod) </a:t>
            </a:r>
            <a:r>
              <a:rPr lang="fr-FR" sz="800" kern="1200" dirty="0" smtClean="0">
                <a:solidFill>
                  <a:schemeClr val="tx1"/>
                </a:solidFill>
                <a:effectLst/>
                <a:latin typeface="+mn-lt"/>
                <a:ea typeface="+mn-ea"/>
                <a:cs typeface="+mn-cs"/>
              </a:rPr>
              <a:t>Un </a:t>
            </a:r>
            <a:r>
              <a:rPr lang="fr-FR" sz="800" u="none" strike="noStrike" kern="1200" dirty="0" smtClean="0">
                <a:solidFill>
                  <a:schemeClr val="tx1"/>
                </a:solidFill>
                <a:effectLst/>
                <a:latin typeface="+mn-lt"/>
                <a:ea typeface="+mn-ea"/>
                <a:cs typeface="+mn-cs"/>
                <a:hlinkClick r:id="rId3" tooltip="Comparaison de lecteurs multimédia"/>
              </a:rPr>
              <a:t>lecteur multimédia</a:t>
            </a:r>
            <a:r>
              <a:rPr lang="fr-FR" sz="800" kern="1200" dirty="0" smtClean="0">
                <a:solidFill>
                  <a:schemeClr val="tx1"/>
                </a:solidFill>
                <a:effectLst/>
                <a:latin typeface="+mn-lt"/>
                <a:ea typeface="+mn-ea"/>
                <a:cs typeface="+mn-cs"/>
              </a:rPr>
              <a:t> est un périphérique ou une </a:t>
            </a:r>
            <a:r>
              <a:rPr lang="fr-FR" sz="800" u="none" strike="noStrike" kern="1200" dirty="0" smtClean="0">
                <a:solidFill>
                  <a:schemeClr val="tx1"/>
                </a:solidFill>
                <a:effectLst/>
                <a:latin typeface="+mn-lt"/>
                <a:ea typeface="+mn-ea"/>
                <a:cs typeface="+mn-cs"/>
                <a:hlinkClick r:id="rId4" tooltip="Application (informatique)"/>
              </a:rPr>
              <a:t>application</a:t>
            </a:r>
            <a:r>
              <a:rPr lang="fr-FR" sz="800" kern="1200" dirty="0" smtClean="0">
                <a:solidFill>
                  <a:schemeClr val="tx1"/>
                </a:solidFill>
                <a:effectLst/>
                <a:latin typeface="+mn-lt"/>
                <a:ea typeface="+mn-ea"/>
                <a:cs typeface="+mn-cs"/>
              </a:rPr>
              <a:t> qui permet de restituer des données visuelles et auditives. Les données </a:t>
            </a:r>
            <a:r>
              <a:rPr lang="fr-FR" sz="800" u="none" strike="noStrike" kern="1200" dirty="0" smtClean="0">
                <a:solidFill>
                  <a:schemeClr val="tx1"/>
                </a:solidFill>
                <a:effectLst/>
                <a:latin typeface="+mn-lt"/>
                <a:ea typeface="+mn-ea"/>
                <a:cs typeface="+mn-cs"/>
                <a:hlinkClick r:id="rId5" tooltip="Multimédia"/>
              </a:rPr>
              <a:t>multimédia</a:t>
            </a:r>
            <a:r>
              <a:rPr lang="fr-FR" sz="800" kern="1200" dirty="0" smtClean="0">
                <a:solidFill>
                  <a:schemeClr val="tx1"/>
                </a:solidFill>
                <a:effectLst/>
                <a:latin typeface="+mn-lt"/>
                <a:ea typeface="+mn-ea"/>
                <a:cs typeface="+mn-cs"/>
              </a:rPr>
              <a:t> sont visualisées sur une surface réceptrice (</a:t>
            </a:r>
            <a:r>
              <a:rPr lang="fr-FR" sz="800" u="none" strike="noStrike" kern="1200" dirty="0" err="1" smtClean="0">
                <a:solidFill>
                  <a:schemeClr val="tx1"/>
                </a:solidFill>
                <a:effectLst/>
                <a:latin typeface="+mn-lt"/>
                <a:ea typeface="+mn-ea"/>
                <a:cs typeface="+mn-cs"/>
                <a:hlinkClick r:id="rId6" tooltip="Écran"/>
              </a:rPr>
              <a:t>écran</a:t>
            </a:r>
            <a:r>
              <a:rPr lang="fr-FR" sz="800" kern="1200" dirty="0" err="1" smtClean="0">
                <a:solidFill>
                  <a:schemeClr val="tx1"/>
                </a:solidFill>
                <a:effectLst/>
                <a:latin typeface="+mn-lt"/>
                <a:ea typeface="+mn-ea"/>
                <a:cs typeface="+mn-cs"/>
              </a:rPr>
              <a:t>,</a:t>
            </a:r>
            <a:r>
              <a:rPr lang="fr-FR" sz="800" u="none" strike="noStrike" kern="1200" dirty="0" err="1" smtClean="0">
                <a:solidFill>
                  <a:schemeClr val="tx1"/>
                </a:solidFill>
                <a:effectLst/>
                <a:latin typeface="+mn-lt"/>
                <a:ea typeface="+mn-ea"/>
                <a:cs typeface="+mn-cs"/>
                <a:hlinkClick r:id="rId7" tooltip="Projecteur"/>
              </a:rPr>
              <a:t>Projecteur</a:t>
            </a:r>
            <a:r>
              <a:rPr lang="fr-FR" sz="800" kern="1200" dirty="0" smtClean="0">
                <a:solidFill>
                  <a:schemeClr val="tx1"/>
                </a:solidFill>
                <a:effectLst/>
                <a:latin typeface="+mn-lt"/>
                <a:ea typeface="+mn-ea"/>
                <a:cs typeface="+mn-cs"/>
              </a:rPr>
              <a:t>) et écoutées par des </a:t>
            </a:r>
            <a:r>
              <a:rPr lang="fr-FR" sz="800" u="none" strike="noStrike" kern="1200" dirty="0" smtClean="0">
                <a:solidFill>
                  <a:schemeClr val="tx1"/>
                </a:solidFill>
                <a:effectLst/>
                <a:latin typeface="+mn-lt"/>
                <a:ea typeface="+mn-ea"/>
                <a:cs typeface="+mn-cs"/>
                <a:hlinkClick r:id="rId8" tooltip="Haut-parleur"/>
              </a:rPr>
              <a:t>haut-parleurs</a:t>
            </a:r>
            <a:r>
              <a:rPr lang="fr-FR" sz="800" kern="1200" dirty="0" smtClean="0">
                <a:solidFill>
                  <a:schemeClr val="tx1"/>
                </a:solidFill>
                <a:effectLst/>
                <a:latin typeface="+mn-lt"/>
                <a:ea typeface="+mn-ea"/>
                <a:cs typeface="+mn-cs"/>
              </a:rPr>
              <a:t> (</a:t>
            </a:r>
            <a:r>
              <a:rPr lang="fr-FR" sz="800" u="none" strike="noStrike" kern="1200" dirty="0" smtClean="0">
                <a:solidFill>
                  <a:schemeClr val="tx1"/>
                </a:solidFill>
                <a:effectLst/>
                <a:latin typeface="+mn-lt"/>
                <a:ea typeface="+mn-ea"/>
                <a:cs typeface="+mn-cs"/>
                <a:hlinkClick r:id="rId9" tooltip="Enceinte (audio)"/>
              </a:rPr>
              <a:t>enceintes</a:t>
            </a:r>
            <a:r>
              <a:rPr lang="fr-FR" sz="800" kern="1200" dirty="0" smtClean="0">
                <a:solidFill>
                  <a:schemeClr val="tx1"/>
                </a:solidFill>
                <a:effectLst/>
                <a:latin typeface="+mn-lt"/>
                <a:ea typeface="+mn-ea"/>
                <a:cs typeface="+mn-cs"/>
              </a:rPr>
              <a:t>) et parfois interactive par l'utilisation d'une </a:t>
            </a:r>
            <a:r>
              <a:rPr lang="fr-FR" sz="800" u="none" strike="noStrike" kern="1200" dirty="0" smtClean="0">
                <a:solidFill>
                  <a:schemeClr val="tx1"/>
                </a:solidFill>
                <a:effectLst/>
                <a:latin typeface="+mn-lt"/>
                <a:ea typeface="+mn-ea"/>
                <a:cs typeface="+mn-cs"/>
                <a:hlinkClick r:id="rId10" tooltip="Interface Homme-machine"/>
              </a:rPr>
              <a:t>surface de contrôle</a:t>
            </a:r>
            <a:r>
              <a:rPr lang="fr-FR" sz="800" kern="1200" dirty="0" smtClean="0">
                <a:solidFill>
                  <a:schemeClr val="tx1"/>
                </a:solidFill>
                <a:effectLst/>
                <a:latin typeface="+mn-lt"/>
                <a:ea typeface="+mn-ea"/>
                <a:cs typeface="+mn-cs"/>
              </a:rPr>
              <a:t> (clavier, souris, stylo).</a:t>
            </a:r>
          </a:p>
          <a:p>
            <a:pPr lvl="0"/>
            <a:endParaRPr lang="fr-FR" sz="800" b="1"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4</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fr-FR" sz="800" b="1" u="sng" kern="1200" dirty="0" smtClean="0">
                <a:solidFill>
                  <a:schemeClr val="tx1"/>
                </a:solidFill>
                <a:effectLst/>
                <a:latin typeface="+mn-lt"/>
                <a:ea typeface="+mn-ea"/>
                <a:cs typeface="+mn-cs"/>
              </a:rPr>
              <a:t>Appareils mobiles</a:t>
            </a:r>
          </a:p>
          <a:p>
            <a:pPr lvl="0"/>
            <a:endParaRPr lang="fr-FR" sz="800" b="1" kern="1200" dirty="0" smtClean="0">
              <a:solidFill>
                <a:schemeClr val="tx1"/>
              </a:solidFill>
              <a:effectLst/>
              <a:latin typeface="+mn-lt"/>
              <a:ea typeface="+mn-ea"/>
              <a:cs typeface="+mn-cs"/>
            </a:endParaRPr>
          </a:p>
          <a:p>
            <a:pPr lvl="0"/>
            <a:r>
              <a:rPr lang="fr-FR" sz="800" b="1" kern="1200" dirty="0" smtClean="0">
                <a:solidFill>
                  <a:schemeClr val="tx1"/>
                </a:solidFill>
                <a:effectLst/>
                <a:latin typeface="+mn-lt"/>
                <a:ea typeface="+mn-ea"/>
                <a:cs typeface="+mn-cs"/>
              </a:rPr>
              <a:t>Tablette tactile/tablette numérique (ex : </a:t>
            </a:r>
            <a:r>
              <a:rPr lang="fr-FR" sz="800" b="1" kern="1200" dirty="0" err="1" smtClean="0">
                <a:solidFill>
                  <a:schemeClr val="tx1"/>
                </a:solidFill>
                <a:effectLst/>
                <a:latin typeface="+mn-lt"/>
                <a:ea typeface="+mn-ea"/>
                <a:cs typeface="+mn-cs"/>
              </a:rPr>
              <a:t>Ipad</a:t>
            </a:r>
            <a:r>
              <a:rPr lang="fr-FR" sz="800" b="1" kern="1200" dirty="0" smtClean="0">
                <a:solidFill>
                  <a:schemeClr val="tx1"/>
                </a:solidFill>
                <a:effectLst/>
                <a:latin typeface="+mn-lt"/>
                <a:ea typeface="+mn-ea"/>
                <a:cs typeface="+mn-cs"/>
              </a:rPr>
              <a:t>)</a:t>
            </a:r>
            <a:endParaRPr lang="fr-FR" sz="8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5</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fr-FR" sz="800" b="1" u="sng" kern="1200" dirty="0" smtClean="0">
                <a:solidFill>
                  <a:schemeClr val="tx1"/>
                </a:solidFill>
                <a:effectLst/>
                <a:latin typeface="+mn-lt"/>
                <a:ea typeface="+mn-ea"/>
                <a:cs typeface="+mn-cs"/>
              </a:rPr>
              <a:t>Appareils mobiles</a:t>
            </a:r>
          </a:p>
          <a:p>
            <a:pPr lvl="0"/>
            <a:endParaRPr lang="fr-FR" sz="800" b="1" kern="1200" dirty="0" smtClean="0">
              <a:solidFill>
                <a:schemeClr val="tx1"/>
              </a:solidFill>
              <a:effectLst/>
              <a:latin typeface="+mn-lt"/>
              <a:ea typeface="+mn-ea"/>
              <a:cs typeface="+mn-cs"/>
            </a:endParaRPr>
          </a:p>
          <a:p>
            <a:pPr lvl="0"/>
            <a:r>
              <a:rPr lang="fr-FR" sz="800" b="1" kern="1200" dirty="0" smtClean="0">
                <a:solidFill>
                  <a:schemeClr val="tx1"/>
                </a:solidFill>
                <a:effectLst/>
                <a:latin typeface="+mn-lt"/>
                <a:ea typeface="+mn-ea"/>
                <a:cs typeface="+mn-cs"/>
              </a:rPr>
              <a:t>Console de jeu portable</a:t>
            </a:r>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6</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800" kern="1200" dirty="0" smtClean="0">
                <a:solidFill>
                  <a:schemeClr val="tx1"/>
                </a:solidFill>
                <a:latin typeface="+mn-lt"/>
                <a:ea typeface="+mn-ea"/>
                <a:cs typeface="+mn-cs"/>
              </a:rPr>
              <a:t>Selon </a:t>
            </a:r>
            <a:r>
              <a:rPr lang="fr-FR" sz="800" b="1" kern="1200" dirty="0" smtClean="0">
                <a:solidFill>
                  <a:schemeClr val="tx1"/>
                </a:solidFill>
                <a:latin typeface="+mn-lt"/>
                <a:ea typeface="+mn-ea"/>
                <a:cs typeface="+mn-cs"/>
              </a:rPr>
              <a:t>Mike </a:t>
            </a:r>
            <a:r>
              <a:rPr lang="fr-FR" sz="800" b="1" kern="1200" dirty="0" err="1" smtClean="0">
                <a:solidFill>
                  <a:schemeClr val="tx1"/>
                </a:solidFill>
                <a:latin typeface="+mn-lt"/>
                <a:ea typeface="+mn-ea"/>
                <a:cs typeface="+mn-cs"/>
              </a:rPr>
              <a:t>Sharples</a:t>
            </a:r>
            <a:r>
              <a:rPr lang="fr-FR" sz="800" b="1" kern="1200" dirty="0" smtClean="0">
                <a:solidFill>
                  <a:schemeClr val="tx1"/>
                </a:solidFill>
                <a:latin typeface="+mn-lt"/>
                <a:ea typeface="+mn-ea"/>
                <a:cs typeface="+mn-cs"/>
              </a:rPr>
              <a:t>, </a:t>
            </a:r>
            <a:r>
              <a:rPr lang="fr-FR" sz="800" kern="1200" dirty="0" smtClean="0">
                <a:solidFill>
                  <a:schemeClr val="tx1"/>
                </a:solidFill>
                <a:latin typeface="+mn-lt"/>
                <a:ea typeface="+mn-ea"/>
                <a:cs typeface="+mn-cs"/>
              </a:rPr>
              <a:t>la courte histoire du </a:t>
            </a:r>
            <a:r>
              <a:rPr lang="fr-FR" sz="800" i="1" kern="1200" dirty="0" smtClean="0">
                <a:solidFill>
                  <a:schemeClr val="tx1"/>
                </a:solidFill>
                <a:latin typeface="+mn-lt"/>
                <a:ea typeface="+mn-ea"/>
                <a:cs typeface="+mn-cs"/>
              </a:rPr>
              <a:t>mobile learning </a:t>
            </a:r>
            <a:r>
              <a:rPr lang="fr-FR" sz="800" i="0" kern="1200" dirty="0" smtClean="0">
                <a:solidFill>
                  <a:schemeClr val="tx1"/>
                </a:solidFill>
                <a:latin typeface="+mn-lt"/>
                <a:ea typeface="+mn-ea"/>
                <a:cs typeface="+mn-cs"/>
              </a:rPr>
              <a:t>se décompose en trois phases : une première phase focalisée sur les outils, une deuxième sur les apprentissages hors les murs, et une troisième sur la mobilité des apprenants (</a:t>
            </a:r>
            <a:r>
              <a:rPr lang="fr-FR" sz="800" i="0" kern="1200" dirty="0" err="1" smtClean="0">
                <a:solidFill>
                  <a:schemeClr val="tx1"/>
                </a:solidFill>
                <a:latin typeface="+mn-lt"/>
                <a:ea typeface="+mn-ea"/>
                <a:cs typeface="+mn-cs"/>
              </a:rPr>
              <a:t>Pachler</a:t>
            </a:r>
            <a:r>
              <a:rPr lang="fr-FR" sz="800" i="0" kern="1200" dirty="0" smtClean="0">
                <a:solidFill>
                  <a:schemeClr val="tx1"/>
                </a:solidFill>
                <a:latin typeface="+mn-lt"/>
                <a:ea typeface="+mn-ea"/>
                <a:cs typeface="+mn-cs"/>
              </a:rPr>
              <a:t>, </a:t>
            </a:r>
            <a:r>
              <a:rPr lang="fr-FR" sz="800" i="0" kern="1200" dirty="0" err="1" smtClean="0">
                <a:solidFill>
                  <a:schemeClr val="tx1"/>
                </a:solidFill>
                <a:latin typeface="+mn-lt"/>
                <a:ea typeface="+mn-ea"/>
                <a:cs typeface="+mn-cs"/>
              </a:rPr>
              <a:t>Bachmair</a:t>
            </a:r>
            <a:r>
              <a:rPr lang="fr-FR" sz="800" i="0" kern="1200" dirty="0" smtClean="0">
                <a:solidFill>
                  <a:schemeClr val="tx1"/>
                </a:solidFill>
                <a:latin typeface="+mn-lt"/>
                <a:ea typeface="+mn-ea"/>
                <a:cs typeface="+mn-cs"/>
              </a:rPr>
              <a:t> &amp; Cook, 2010).</a:t>
            </a:r>
          </a:p>
          <a:p>
            <a:endParaRPr lang="fr-FR" sz="800" i="0" kern="1200" dirty="0" smtClean="0">
              <a:solidFill>
                <a:schemeClr val="tx1"/>
              </a:solidFill>
              <a:latin typeface="+mn-lt"/>
              <a:ea typeface="+mn-ea"/>
              <a:cs typeface="+mn-cs"/>
            </a:endParaRPr>
          </a:p>
          <a:p>
            <a:r>
              <a:rPr lang="fr-FR" sz="800" b="1" i="0" u="sng" kern="1200" dirty="0" smtClean="0">
                <a:solidFill>
                  <a:schemeClr val="tx1"/>
                </a:solidFill>
                <a:latin typeface="+mn-lt"/>
                <a:ea typeface="+mn-ea"/>
                <a:cs typeface="+mn-cs"/>
              </a:rPr>
              <a:t>La première phase</a:t>
            </a:r>
            <a:endParaRPr lang="fr-FR" sz="800" b="0" i="0" u="none" kern="1200" dirty="0" smtClean="0">
              <a:solidFill>
                <a:schemeClr val="tx1"/>
              </a:solidFill>
              <a:latin typeface="+mn-lt"/>
              <a:ea typeface="+mn-ea"/>
              <a:cs typeface="+mn-cs"/>
            </a:endParaRPr>
          </a:p>
          <a:p>
            <a:endParaRPr lang="fr-FR" sz="800" b="0" i="0" u="none"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initiée au milieu des années 1990, est caractérisée par des questionnements sur les outils qui peuvent être utilisés en contexte d'enseignement ou de formation, en particulier les PDA, les ordinateurs portables et les téléphones mobiles. Dans cette perspective, les outils sont considérés comme des réceptacles pour stocker et transporter avec soi des ressources multimédias. Le terme de </a:t>
            </a:r>
            <a:r>
              <a:rPr lang="fr-FR" sz="800" i="1" kern="1200" dirty="0" smtClean="0">
                <a:solidFill>
                  <a:schemeClr val="tx1"/>
                </a:solidFill>
                <a:latin typeface="+mn-lt"/>
                <a:ea typeface="+mn-ea"/>
                <a:cs typeface="+mn-cs"/>
              </a:rPr>
              <a:t>push learning </a:t>
            </a:r>
            <a:r>
              <a:rPr lang="fr-FR" sz="800" i="0" kern="1200" dirty="0" smtClean="0">
                <a:solidFill>
                  <a:schemeClr val="tx1"/>
                </a:solidFill>
                <a:latin typeface="+mn-lt"/>
                <a:ea typeface="+mn-ea"/>
                <a:cs typeface="+mn-cs"/>
              </a:rPr>
              <a:t>est parfois utilisé. </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Le</a:t>
            </a:r>
            <a:r>
              <a:rPr lang="fr-FR" sz="800" kern="1200" dirty="0" smtClean="0">
                <a:solidFill>
                  <a:schemeClr val="tx1"/>
                </a:solidFill>
                <a:latin typeface="+mn-lt"/>
                <a:ea typeface="+mn-ea"/>
                <a:cs typeface="+mn-cs"/>
              </a:rPr>
              <a:t> programme </a:t>
            </a:r>
            <a:r>
              <a:rPr lang="fr-FR" sz="800" i="1" kern="1200" dirty="0" smtClean="0">
                <a:solidFill>
                  <a:schemeClr val="tx1"/>
                </a:solidFill>
                <a:latin typeface="+mn-lt"/>
                <a:ea typeface="+mn-ea"/>
                <a:cs typeface="+mn-cs"/>
              </a:rPr>
              <a:t>BBC Bitesize</a:t>
            </a:r>
            <a:r>
              <a:rPr lang="fr-FR" sz="800" i="0" kern="1200" dirty="0" smtClean="0">
                <a:solidFill>
                  <a:schemeClr val="tx1"/>
                </a:solidFill>
                <a:latin typeface="+mn-lt"/>
                <a:ea typeface="+mn-ea"/>
                <a:cs typeface="+mn-cs"/>
              </a:rPr>
              <a:t>4 par exemple, qui offre, via une plateforme Web, des contenus à télécharger pour réviser le certificat de fin d'études secondaires (GCSE) en Angleterre, permet cette distribution de contenus. C’est aussi l’approche développée par Apple avec son réservoir de contenus universitaires </a:t>
            </a:r>
            <a:r>
              <a:rPr lang="fr-FR" sz="800" i="1" kern="1200" dirty="0" smtClean="0">
                <a:solidFill>
                  <a:schemeClr val="tx1"/>
                </a:solidFill>
                <a:latin typeface="+mn-lt"/>
                <a:ea typeface="+mn-ea"/>
                <a:cs typeface="+mn-cs"/>
              </a:rPr>
              <a:t>iTunes-u</a:t>
            </a:r>
            <a:r>
              <a:rPr lang="fr-FR" sz="800" i="0" kern="1200" dirty="0" smtClean="0">
                <a:solidFill>
                  <a:schemeClr val="tx1"/>
                </a:solidFill>
                <a:latin typeface="+mn-lt"/>
                <a:ea typeface="+mn-ea"/>
                <a:cs typeface="+mn-cs"/>
              </a:rPr>
              <a:t>5, auquel les universités françaises commencent à adhérer. Ce mode de distribution / réception est soutenu, peu ou prou, par une production d'objets d'apprentissage réutilisables (</a:t>
            </a:r>
            <a:r>
              <a:rPr lang="fr-FR" sz="800" i="1" kern="1200" dirty="0" err="1" smtClean="0">
                <a:solidFill>
                  <a:schemeClr val="tx1"/>
                </a:solidFill>
                <a:latin typeface="+mn-lt"/>
                <a:ea typeface="+mn-ea"/>
                <a:cs typeface="+mn-cs"/>
              </a:rPr>
              <a:t>reusable</a:t>
            </a:r>
            <a:r>
              <a:rPr lang="fr-FR" sz="800" i="1" kern="1200" dirty="0" smtClean="0">
                <a:solidFill>
                  <a:schemeClr val="tx1"/>
                </a:solidFill>
                <a:latin typeface="+mn-lt"/>
                <a:ea typeface="+mn-ea"/>
                <a:cs typeface="+mn-cs"/>
              </a:rPr>
              <a:t> learning </a:t>
            </a:r>
            <a:r>
              <a:rPr lang="fr-FR" sz="800" i="1" kern="1200" dirty="0" err="1" smtClean="0">
                <a:solidFill>
                  <a:schemeClr val="tx1"/>
                </a:solidFill>
                <a:latin typeface="+mn-lt"/>
                <a:ea typeface="+mn-ea"/>
                <a:cs typeface="+mn-cs"/>
              </a:rPr>
              <a:t>objects</a:t>
            </a:r>
            <a:r>
              <a:rPr lang="fr-FR" sz="800" i="1" kern="1200" dirty="0" smtClean="0">
                <a:solidFill>
                  <a:schemeClr val="tx1"/>
                </a:solidFill>
                <a:latin typeface="+mn-lt"/>
                <a:ea typeface="+mn-ea"/>
                <a:cs typeface="+mn-cs"/>
              </a:rPr>
              <a:t> </a:t>
            </a:r>
            <a:r>
              <a:rPr lang="fr-FR" sz="800" i="0" kern="1200" dirty="0" smtClean="0">
                <a:solidFill>
                  <a:schemeClr val="tx1"/>
                </a:solidFill>
                <a:latin typeface="+mn-lt"/>
                <a:ea typeface="+mn-ea"/>
                <a:cs typeface="+mn-cs"/>
              </a:rPr>
              <a:t>ou RLO) qui peuvent être lus ou écoutés sur des supports mobiles, au-delà de la simple réalisation de fichiers mp3 ou mp4. Le Centre d'excellence RLO-CETL6, basé à la London </a:t>
            </a:r>
            <a:r>
              <a:rPr lang="fr-FR" sz="800" i="0" kern="1200" dirty="0" err="1" smtClean="0">
                <a:solidFill>
                  <a:schemeClr val="tx1"/>
                </a:solidFill>
                <a:latin typeface="+mn-lt"/>
                <a:ea typeface="+mn-ea"/>
                <a:cs typeface="+mn-cs"/>
              </a:rPr>
              <a:t>Metropolitan</a:t>
            </a:r>
            <a:r>
              <a:rPr lang="fr-FR" sz="800" i="0" kern="1200" dirty="0" smtClean="0">
                <a:solidFill>
                  <a:schemeClr val="tx1"/>
                </a:solidFill>
                <a:latin typeface="+mn-lt"/>
                <a:ea typeface="+mn-ea"/>
                <a:cs typeface="+mn-cs"/>
              </a:rPr>
              <a:t> </a:t>
            </a:r>
            <a:r>
              <a:rPr lang="fr-FR" sz="800" i="0" kern="1200" dirty="0" err="1" smtClean="0">
                <a:solidFill>
                  <a:schemeClr val="tx1"/>
                </a:solidFill>
                <a:latin typeface="+mn-lt"/>
                <a:ea typeface="+mn-ea"/>
                <a:cs typeface="+mn-cs"/>
              </a:rPr>
              <a:t>University</a:t>
            </a:r>
            <a:r>
              <a:rPr lang="fr-FR" sz="800" i="0" kern="1200" dirty="0" smtClean="0">
                <a:solidFill>
                  <a:schemeClr val="tx1"/>
                </a:solidFill>
                <a:latin typeface="+mn-lt"/>
                <a:ea typeface="+mn-ea"/>
                <a:cs typeface="+mn-cs"/>
              </a:rPr>
              <a:t>, a fait de cette production le cœur de ses activités. Le projet </a:t>
            </a:r>
            <a:r>
              <a:rPr lang="fr-FR" sz="800" i="1" kern="1200" dirty="0" smtClean="0">
                <a:solidFill>
                  <a:schemeClr val="tx1"/>
                </a:solidFill>
                <a:latin typeface="+mn-lt"/>
                <a:ea typeface="+mn-ea"/>
                <a:cs typeface="+mn-cs"/>
              </a:rPr>
              <a:t>Learning2go</a:t>
            </a:r>
            <a:r>
              <a:rPr lang="fr-FR" sz="800" i="0" kern="1200" dirty="0" smtClean="0">
                <a:solidFill>
                  <a:schemeClr val="tx1"/>
                </a:solidFill>
                <a:latin typeface="+mn-lt"/>
                <a:ea typeface="+mn-ea"/>
                <a:cs typeface="+mn-cs"/>
              </a:rPr>
              <a:t>7 en Angleterre, primé en 2008, illustre bien cette première phase ; élèves et enseignants y sont ainsi systématiquement équipés d'un même outil pendant un an.</a:t>
            </a:r>
          </a:p>
          <a:p>
            <a:endParaRPr lang="fr-FR" sz="800" i="0" kern="1200" dirty="0" smtClean="0">
              <a:solidFill>
                <a:schemeClr val="tx1"/>
              </a:solidFill>
              <a:latin typeface="+mn-lt"/>
              <a:ea typeface="+mn-ea"/>
              <a:cs typeface="+mn-cs"/>
            </a:endParaRPr>
          </a:p>
          <a:p>
            <a:r>
              <a:rPr lang="fr-FR" sz="800" b="1" i="0" u="sng" kern="1200" dirty="0" smtClean="0">
                <a:solidFill>
                  <a:schemeClr val="tx1"/>
                </a:solidFill>
                <a:latin typeface="+mn-lt"/>
                <a:ea typeface="+mn-ea"/>
                <a:cs typeface="+mn-cs"/>
              </a:rPr>
              <a:t>La deuxième phase </a:t>
            </a:r>
          </a:p>
          <a:p>
            <a:endParaRPr lang="fr-FR" sz="800" b="1" i="0" u="sng"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se concentre sur les potentialités en termes d'apprentissage en contexte, essentiellement à l'extérieur de l'espace physique délimité par les murs de la classe ou de l'école. Il s'agit dès lors pour les apprenants, non pas d'être simplement destinataires de contenus formatés, mais d'agir ou plutôt de réagir dans un contexte extérieur, qu'il s'agisse d'un voyage d'études, ou d'une sortie scolaire telle que la visite d'un musée. L'outil embarque potentiellement un ensemble de fonctionnalités combinant capture, stockage, partage, et communique avec une plateforme distante (un site Web) permettant les échanges et la mutualisation.</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L'environnement physique devient ici signifiant et des informations liées à la géolocalisation sont potentiellement disponibles. Représentatif de cette phase, le projet européen </a:t>
            </a:r>
            <a:r>
              <a:rPr lang="fr-FR" sz="800" i="1" kern="1200" dirty="0" smtClean="0">
                <a:solidFill>
                  <a:schemeClr val="tx1"/>
                </a:solidFill>
                <a:latin typeface="+mn-lt"/>
                <a:ea typeface="+mn-ea"/>
                <a:cs typeface="+mn-cs"/>
              </a:rPr>
              <a:t>MobiLearn</a:t>
            </a:r>
            <a:r>
              <a:rPr lang="fr-FR" sz="800" i="0" kern="1200" dirty="0" smtClean="0">
                <a:solidFill>
                  <a:schemeClr val="tx1"/>
                </a:solidFill>
                <a:latin typeface="+mn-lt"/>
                <a:ea typeface="+mn-ea"/>
                <a:cs typeface="+mn-cs"/>
              </a:rPr>
              <a:t>8 (2002-05) a joué un rôle clé dans l'appréhension théorique du </a:t>
            </a:r>
            <a:r>
              <a:rPr lang="fr-FR" sz="800" i="1" kern="1200" dirty="0" smtClean="0">
                <a:solidFill>
                  <a:schemeClr val="tx1"/>
                </a:solidFill>
                <a:latin typeface="+mn-lt"/>
                <a:ea typeface="+mn-ea"/>
                <a:cs typeface="+mn-cs"/>
              </a:rPr>
              <a:t>mobile learning</a:t>
            </a:r>
            <a:r>
              <a:rPr lang="fr-FR" sz="800" i="0" kern="1200" dirty="0" smtClean="0">
                <a:solidFill>
                  <a:schemeClr val="tx1"/>
                </a:solidFill>
                <a:latin typeface="+mn-lt"/>
                <a:ea typeface="+mn-ea"/>
                <a:cs typeface="+mn-cs"/>
              </a:rPr>
              <a:t>. Les projets de type « chasse au trésor », tel que le projet suédois </a:t>
            </a:r>
            <a:r>
              <a:rPr lang="fr-FR" sz="800" i="1" kern="1200" dirty="0" err="1" smtClean="0">
                <a:solidFill>
                  <a:schemeClr val="tx1"/>
                </a:solidFill>
                <a:latin typeface="+mn-lt"/>
                <a:ea typeface="+mn-ea"/>
                <a:cs typeface="+mn-cs"/>
              </a:rPr>
              <a:t>Skattjakt</a:t>
            </a:r>
            <a:r>
              <a:rPr lang="fr-FR" sz="800" i="1" kern="1200" dirty="0" smtClean="0">
                <a:solidFill>
                  <a:schemeClr val="tx1"/>
                </a:solidFill>
                <a:latin typeface="+mn-lt"/>
                <a:ea typeface="+mn-ea"/>
                <a:cs typeface="+mn-cs"/>
              </a:rPr>
              <a:t> Treasurehunt</a:t>
            </a:r>
            <a:r>
              <a:rPr lang="fr-FR" sz="800" i="0" kern="1200" dirty="0" smtClean="0">
                <a:solidFill>
                  <a:schemeClr val="tx1"/>
                </a:solidFill>
                <a:latin typeface="+mn-lt"/>
                <a:ea typeface="+mn-ea"/>
                <a:cs typeface="+mn-cs"/>
              </a:rPr>
              <a:t>9 qui conduit les apprenants sur un campus universitaire, avec des jeux de questions réponses permettant de cumuler les indices, entrent également dans cette catégorie.</a:t>
            </a:r>
          </a:p>
          <a:p>
            <a:endParaRPr lang="fr-FR" sz="800" i="0" kern="1200" dirty="0" smtClean="0">
              <a:solidFill>
                <a:schemeClr val="tx1"/>
              </a:solidFill>
              <a:latin typeface="+mn-lt"/>
              <a:ea typeface="+mn-ea"/>
              <a:cs typeface="+mn-cs"/>
            </a:endParaRPr>
          </a:p>
          <a:p>
            <a:r>
              <a:rPr lang="fr-FR" sz="800" b="1" i="0" u="sng" kern="1200" dirty="0" smtClean="0">
                <a:solidFill>
                  <a:schemeClr val="tx1"/>
                </a:solidFill>
                <a:latin typeface="+mn-lt"/>
                <a:ea typeface="+mn-ea"/>
                <a:cs typeface="+mn-cs"/>
              </a:rPr>
              <a:t>Dans la troisième phase</a:t>
            </a:r>
            <a:endParaRPr lang="fr-FR" sz="800" b="0" i="0" u="none" kern="1200" dirty="0" smtClean="0">
              <a:solidFill>
                <a:schemeClr val="tx1"/>
              </a:solidFill>
              <a:latin typeface="+mn-lt"/>
              <a:ea typeface="+mn-ea"/>
              <a:cs typeface="+mn-cs"/>
            </a:endParaRPr>
          </a:p>
          <a:p>
            <a:endParaRPr lang="fr-FR" sz="800" b="0" i="0" u="none"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 les projets se focalisent sur la mobilité des apprenants en tant que collectif. Le focus n'est ni sur les outils utilisés par les individus, ni sur les activités des individus, mais sur la mobilité du groupe social : l'espace physique de mobilité est enrichi virtuellement grâce à la visualisation d'informations complémentaires, permettant d'appréhender l'espace autrement, voire même transformant cet espace ; s'y ajoutent, par exemple, des enregistrements audio ou vidéo, à exploiter ou non au fur et à mesure des déplacements, ou bien encore des informations relatives au positionnement des membres de son réseau social; s'y surajoutent également des informations totalement virtuelles, simplement basées sur la structure de l'espace réel qui devient alors un simple prétexte. Ici, mondes réels et mondes virtuels fusionnent pour créer de nouveaux environnements où les objets physiques et numériques </a:t>
            </a:r>
            <a:r>
              <a:rPr lang="fr-FR" sz="800" i="0" kern="1200" dirty="0" err="1" smtClean="0">
                <a:solidFill>
                  <a:schemeClr val="tx1"/>
                </a:solidFill>
                <a:latin typeface="+mn-lt"/>
                <a:ea typeface="+mn-ea"/>
                <a:cs typeface="+mn-cs"/>
              </a:rPr>
              <a:t>co-existent</a:t>
            </a:r>
            <a:r>
              <a:rPr lang="fr-FR" sz="800" i="0" kern="1200" dirty="0" smtClean="0">
                <a:solidFill>
                  <a:schemeClr val="tx1"/>
                </a:solidFill>
                <a:latin typeface="+mn-lt"/>
                <a:ea typeface="+mn-ea"/>
                <a:cs typeface="+mn-cs"/>
              </a:rPr>
              <a:t> et interagissent en temps réel. Ces affordances, étroitement liées aux fonctions de géolocalisation, sont qualifiées en anglais par les termes </a:t>
            </a:r>
            <a:r>
              <a:rPr lang="fr-FR" sz="800" i="1" kern="1200" dirty="0" smtClean="0">
                <a:solidFill>
                  <a:schemeClr val="tx1"/>
                </a:solidFill>
                <a:latin typeface="+mn-lt"/>
                <a:ea typeface="+mn-ea"/>
                <a:cs typeface="+mn-cs"/>
              </a:rPr>
              <a:t>mixed reality learning</a:t>
            </a:r>
            <a:r>
              <a:rPr lang="fr-FR" sz="800" i="0" kern="1200" dirty="0" smtClean="0">
                <a:solidFill>
                  <a:schemeClr val="tx1"/>
                </a:solidFill>
                <a:latin typeface="+mn-lt"/>
                <a:ea typeface="+mn-ea"/>
                <a:cs typeface="+mn-cs"/>
              </a:rPr>
              <a:t>, </a:t>
            </a:r>
            <a:r>
              <a:rPr lang="fr-FR" sz="800" i="1" kern="1200" dirty="0" err="1" smtClean="0">
                <a:solidFill>
                  <a:schemeClr val="tx1"/>
                </a:solidFill>
                <a:latin typeface="+mn-lt"/>
                <a:ea typeface="+mn-ea"/>
                <a:cs typeface="+mn-cs"/>
              </a:rPr>
              <a:t>context</a:t>
            </a:r>
            <a:r>
              <a:rPr lang="fr-FR" sz="800" i="1" kern="1200" dirty="0" smtClean="0">
                <a:solidFill>
                  <a:schemeClr val="tx1"/>
                </a:solidFill>
                <a:latin typeface="+mn-lt"/>
                <a:ea typeface="+mn-ea"/>
                <a:cs typeface="+mn-cs"/>
              </a:rPr>
              <a:t>-sensitive learning </a:t>
            </a:r>
            <a:r>
              <a:rPr lang="fr-FR" sz="800" i="0" kern="1200" dirty="0" smtClean="0">
                <a:solidFill>
                  <a:schemeClr val="tx1"/>
                </a:solidFill>
                <a:latin typeface="+mn-lt"/>
                <a:ea typeface="+mn-ea"/>
                <a:cs typeface="+mn-cs"/>
              </a:rPr>
              <a:t>ou </a:t>
            </a:r>
            <a:r>
              <a:rPr lang="fr-FR" sz="800" i="1" kern="1200" dirty="0" err="1" smtClean="0">
                <a:solidFill>
                  <a:schemeClr val="tx1"/>
                </a:solidFill>
                <a:latin typeface="+mn-lt"/>
                <a:ea typeface="+mn-ea"/>
                <a:cs typeface="+mn-cs"/>
              </a:rPr>
              <a:t>ambient</a:t>
            </a:r>
            <a:r>
              <a:rPr lang="fr-FR" sz="800" i="1" kern="1200" dirty="0" smtClean="0">
                <a:solidFill>
                  <a:schemeClr val="tx1"/>
                </a:solidFill>
                <a:latin typeface="+mn-lt"/>
                <a:ea typeface="+mn-ea"/>
                <a:cs typeface="+mn-cs"/>
              </a:rPr>
              <a:t> learning</a:t>
            </a:r>
            <a:r>
              <a:rPr lang="fr-FR" sz="800" i="0" kern="1200" dirty="0" smtClean="0">
                <a:solidFill>
                  <a:schemeClr val="tx1"/>
                </a:solidFill>
                <a:latin typeface="+mn-lt"/>
                <a:ea typeface="+mn-ea"/>
                <a:cs typeface="+mn-cs"/>
              </a:rPr>
              <a:t>. Les projets </a:t>
            </a:r>
            <a:r>
              <a:rPr lang="fr-FR" sz="800" i="1" kern="1200" dirty="0" smtClean="0">
                <a:solidFill>
                  <a:schemeClr val="tx1"/>
                </a:solidFill>
                <a:latin typeface="+mn-lt"/>
                <a:ea typeface="+mn-ea"/>
                <a:cs typeface="+mn-cs"/>
              </a:rPr>
              <a:t>MyArtSpace</a:t>
            </a:r>
            <a:r>
              <a:rPr lang="fr-FR" sz="800" i="0" kern="1200" dirty="0" smtClean="0">
                <a:solidFill>
                  <a:schemeClr val="tx1"/>
                </a:solidFill>
                <a:latin typeface="+mn-lt"/>
                <a:ea typeface="+mn-ea"/>
                <a:cs typeface="+mn-cs"/>
              </a:rPr>
              <a:t>10 en Angleterre, ou </a:t>
            </a:r>
            <a:r>
              <a:rPr lang="fr-FR" sz="800" i="1" kern="1200" dirty="0" smtClean="0">
                <a:solidFill>
                  <a:schemeClr val="tx1"/>
                </a:solidFill>
                <a:latin typeface="+mn-lt"/>
                <a:ea typeface="+mn-ea"/>
                <a:cs typeface="+mn-cs"/>
              </a:rPr>
              <a:t>Mobile </a:t>
            </a:r>
            <a:r>
              <a:rPr lang="fr-FR" sz="800" i="1" kern="1200" dirty="0" err="1" smtClean="0">
                <a:solidFill>
                  <a:schemeClr val="tx1"/>
                </a:solidFill>
                <a:latin typeface="+mn-lt"/>
                <a:ea typeface="+mn-ea"/>
                <a:cs typeface="+mn-cs"/>
              </a:rPr>
              <a:t>Augmented</a:t>
            </a:r>
            <a:r>
              <a:rPr lang="fr-FR" sz="800" i="1" kern="1200" dirty="0" smtClean="0">
                <a:solidFill>
                  <a:schemeClr val="tx1"/>
                </a:solidFill>
                <a:latin typeface="+mn-lt"/>
                <a:ea typeface="+mn-ea"/>
                <a:cs typeface="+mn-cs"/>
              </a:rPr>
              <a:t> Reality Applications </a:t>
            </a:r>
            <a:r>
              <a:rPr lang="fr-FR" sz="800" i="0" kern="1200" dirty="0" smtClean="0">
                <a:solidFill>
                  <a:schemeClr val="tx1"/>
                </a:solidFill>
                <a:latin typeface="+mn-lt"/>
                <a:ea typeface="+mn-ea"/>
                <a:cs typeface="+mn-cs"/>
              </a:rPr>
              <a:t>(MARA)11 en</a:t>
            </a:r>
          </a:p>
          <a:p>
            <a:r>
              <a:rPr lang="fr-FR" sz="800" kern="1200" dirty="0" smtClean="0">
                <a:solidFill>
                  <a:schemeClr val="tx1"/>
                </a:solidFill>
                <a:latin typeface="+mn-lt"/>
                <a:ea typeface="+mn-ea"/>
                <a:cs typeface="+mn-cs"/>
              </a:rPr>
              <a:t>Finlande ou bien encore le projet européen </a:t>
            </a:r>
            <a:r>
              <a:rPr lang="fr-FR" sz="800" i="1" kern="1200" dirty="0" smtClean="0">
                <a:solidFill>
                  <a:schemeClr val="tx1"/>
                </a:solidFill>
                <a:latin typeface="+mn-lt"/>
                <a:ea typeface="+mn-ea"/>
                <a:cs typeface="+mn-cs"/>
              </a:rPr>
              <a:t>Contsens</a:t>
            </a:r>
            <a:r>
              <a:rPr lang="fr-FR" sz="800" i="0" kern="1200" dirty="0" smtClean="0">
                <a:solidFill>
                  <a:schemeClr val="tx1"/>
                </a:solidFill>
                <a:latin typeface="+mn-lt"/>
                <a:ea typeface="+mn-ea"/>
                <a:cs typeface="+mn-cs"/>
              </a:rPr>
              <a:t>12 sont représentatifs de cette troisième phase.</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Ce découpage en trois phases, ne doit cependant pas être compris comme un processus diachronique qui signifierait que les projets pédagogiques de la phase 3 sont plus avancés que ceux de la phase 1. Les situations d'apprentissage sont fortement contextualisées et les logiques qui les sous-tendent sont hybrides, ne serait-ce que parce que la fourniture de contenus, propres à la phase 1, est également présente dans les deux autres phases. En outre, tous les projets sollicitant une approche « mobile » n'ont pas vocation à toucher les milieux éducatifs selon la même fréquence, ni la même intensité. L'organisation d'une sortie scolaire reste exceptionnelle, l'avènement des technologies mobiles n'y changera rien. La conception d'une plateforme collaborative permettant aux apprenants de travailler avec les contenus capturés ne peut relever de la responsabilité du seul enseignant. La plateforme </a:t>
            </a:r>
            <a:r>
              <a:rPr lang="fr-FR" sz="800" i="1" kern="1200" dirty="0" smtClean="0">
                <a:solidFill>
                  <a:schemeClr val="tx1"/>
                </a:solidFill>
                <a:latin typeface="+mn-lt"/>
                <a:ea typeface="+mn-ea"/>
                <a:cs typeface="+mn-cs"/>
              </a:rPr>
              <a:t>MoULe</a:t>
            </a:r>
            <a:r>
              <a:rPr lang="fr-FR" sz="800" i="0" kern="1200" dirty="0" smtClean="0">
                <a:solidFill>
                  <a:schemeClr val="tx1"/>
                </a:solidFill>
                <a:latin typeface="+mn-lt"/>
                <a:ea typeface="+mn-ea"/>
                <a:cs typeface="+mn-cs"/>
              </a:rPr>
              <a:t>13 (</a:t>
            </a:r>
            <a:r>
              <a:rPr lang="fr-FR" sz="800" i="1" kern="1200" dirty="0" smtClean="0">
                <a:solidFill>
                  <a:schemeClr val="tx1"/>
                </a:solidFill>
                <a:latin typeface="+mn-lt"/>
                <a:ea typeface="+mn-ea"/>
                <a:cs typeface="+mn-cs"/>
              </a:rPr>
              <a:t>Mobile and </a:t>
            </a:r>
            <a:r>
              <a:rPr lang="fr-FR" sz="800" i="1" kern="1200" dirty="0" err="1" smtClean="0">
                <a:solidFill>
                  <a:schemeClr val="tx1"/>
                </a:solidFill>
                <a:latin typeface="+mn-lt"/>
                <a:ea typeface="+mn-ea"/>
                <a:cs typeface="+mn-cs"/>
              </a:rPr>
              <a:t>Ubiquitous</a:t>
            </a:r>
            <a:r>
              <a:rPr lang="fr-FR" sz="800" i="1" kern="1200" dirty="0" smtClean="0">
                <a:solidFill>
                  <a:schemeClr val="tx1"/>
                </a:solidFill>
                <a:latin typeface="+mn-lt"/>
                <a:ea typeface="+mn-ea"/>
                <a:cs typeface="+mn-cs"/>
              </a:rPr>
              <a:t> Learning</a:t>
            </a:r>
            <a:r>
              <a:rPr lang="fr-FR" sz="800" i="0" kern="1200" dirty="0" smtClean="0">
                <a:solidFill>
                  <a:schemeClr val="tx1"/>
                </a:solidFill>
                <a:latin typeface="+mn-lt"/>
                <a:ea typeface="+mn-ea"/>
                <a:cs typeface="+mn-cs"/>
              </a:rPr>
              <a:t>), récompensée à la conférence </a:t>
            </a:r>
            <a:r>
              <a:rPr lang="fr-FR" sz="800" i="1" kern="1200" dirty="0" err="1" smtClean="0">
                <a:solidFill>
                  <a:schemeClr val="tx1"/>
                </a:solidFill>
                <a:latin typeface="+mn-lt"/>
                <a:ea typeface="+mn-ea"/>
                <a:cs typeface="+mn-cs"/>
              </a:rPr>
              <a:t>mLearn</a:t>
            </a:r>
            <a:r>
              <a:rPr lang="fr-FR" sz="800" i="1" kern="1200" dirty="0" smtClean="0">
                <a:solidFill>
                  <a:schemeClr val="tx1"/>
                </a:solidFill>
                <a:latin typeface="+mn-lt"/>
                <a:ea typeface="+mn-ea"/>
                <a:cs typeface="+mn-cs"/>
              </a:rPr>
              <a:t> 2009</a:t>
            </a:r>
            <a:r>
              <a:rPr lang="fr-FR" sz="800" i="0" kern="1200" dirty="0" smtClean="0">
                <a:solidFill>
                  <a:schemeClr val="tx1"/>
                </a:solidFill>
                <a:latin typeface="+mn-lt"/>
                <a:ea typeface="+mn-ea"/>
                <a:cs typeface="+mn-cs"/>
              </a:rPr>
              <a:t>, répond partiellement à ce besoin de collaboration. La question du modèle économique n'est pas non plus anodine : équiper une classe, une école, avec un outil quel qu'il soit, a nécessairement un coût, et ce coût ne peut être supporté uniquement par les familles, ni même par les collectivités.</a:t>
            </a:r>
          </a:p>
          <a:p>
            <a:endParaRPr lang="fr-FR" sz="800" i="0" kern="1200" dirty="0" smtClean="0">
              <a:solidFill>
                <a:schemeClr val="tx1"/>
              </a:solidFill>
              <a:latin typeface="+mn-lt"/>
              <a:ea typeface="+mn-ea"/>
              <a:cs typeface="+mn-cs"/>
            </a:endParaRPr>
          </a:p>
          <a:p>
            <a:r>
              <a:rPr lang="fr-FR" sz="800" i="0" kern="1200" dirty="0" smtClean="0">
                <a:solidFill>
                  <a:schemeClr val="tx1"/>
                </a:solidFill>
                <a:latin typeface="+mn-lt"/>
                <a:ea typeface="+mn-ea"/>
                <a:cs typeface="+mn-cs"/>
              </a:rPr>
              <a:t>C'est donc tout naturellement sur la distribution de contenus, d'une part, et sur l'usage des technologies mobiles dans la classe, voire dans l'établissement d'enseignement, d'autre part, que se concentrent l'essentiel des expérimentations menées par les enseignants. Un récent ouvrage canadien publié sous la direction de Mohamed </a:t>
            </a:r>
            <a:r>
              <a:rPr lang="fr-FR" sz="800" i="0" kern="1200" dirty="0" err="1" smtClean="0">
                <a:solidFill>
                  <a:schemeClr val="tx1"/>
                </a:solidFill>
                <a:latin typeface="+mn-lt"/>
                <a:ea typeface="+mn-ea"/>
                <a:cs typeface="+mn-cs"/>
              </a:rPr>
              <a:t>Ally</a:t>
            </a:r>
            <a:r>
              <a:rPr lang="fr-FR" sz="800" i="0" kern="1200" dirty="0" smtClean="0">
                <a:solidFill>
                  <a:schemeClr val="tx1"/>
                </a:solidFill>
                <a:latin typeface="+mn-lt"/>
                <a:ea typeface="+mn-ea"/>
                <a:cs typeface="+mn-cs"/>
              </a:rPr>
              <a:t> rend compte de quelques-unes de ces expérimentations déployées de part et d'autre de l'Atlantique (</a:t>
            </a:r>
            <a:r>
              <a:rPr lang="fr-FR" sz="800" i="0" kern="1200" dirty="0" err="1" smtClean="0">
                <a:solidFill>
                  <a:schemeClr val="tx1"/>
                </a:solidFill>
                <a:latin typeface="+mn-lt"/>
                <a:ea typeface="+mn-ea"/>
                <a:cs typeface="+mn-cs"/>
              </a:rPr>
              <a:t>Ally</a:t>
            </a:r>
            <a:r>
              <a:rPr lang="fr-FR" sz="800" i="0" kern="1200" dirty="0" smtClean="0">
                <a:solidFill>
                  <a:schemeClr val="tx1"/>
                </a:solidFill>
                <a:latin typeface="+mn-lt"/>
                <a:ea typeface="+mn-ea"/>
                <a:cs typeface="+mn-cs"/>
              </a:rPr>
              <a:t>, 2009).</a:t>
            </a:r>
            <a:endParaRPr lang="fr-FR" sz="800"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7</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p>
          <a:p>
            <a:r>
              <a:rPr lang="fr-FR" sz="800" baseline="0" dirty="0" smtClean="0"/>
              <a:t>Une étude récente menée par l’agence SEVEN révèle les derniers chiffres sur les utilisateurs d’</a:t>
            </a:r>
            <a:r>
              <a:rPr lang="fr-FR" sz="800" baseline="0" dirty="0" err="1" smtClean="0"/>
              <a:t>Ipad</a:t>
            </a:r>
            <a:r>
              <a:rPr lang="fr-FR" sz="800" baseline="0" dirty="0" smtClean="0"/>
              <a:t> et leurs usages.  Cette étude à été réalisée sur 1007 possesseurs d’</a:t>
            </a:r>
            <a:r>
              <a:rPr lang="fr-FR" sz="800" baseline="0" dirty="0" err="1" smtClean="0"/>
              <a:t>Ipad</a:t>
            </a:r>
            <a:r>
              <a:rPr lang="fr-FR" sz="800" baseline="0" dirty="0" smtClean="0"/>
              <a:t> au Royaume-Uni.</a:t>
            </a:r>
          </a:p>
          <a:p>
            <a:r>
              <a:rPr lang="fr-FR" sz="800"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fr-FR" sz="800" b="1" baseline="0" dirty="0" smtClean="0"/>
              <a:t>Pour quels usages?</a:t>
            </a:r>
            <a:r>
              <a:rPr lang="fr-FR" sz="800" b="1" i="1"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b="1"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sz="800" b="1" i="1" baseline="0" dirty="0" smtClean="0"/>
              <a:t>Source </a:t>
            </a:r>
            <a:r>
              <a:rPr lang="fr-FR" sz="800" b="1" dirty="0" smtClean="0"/>
              <a:t>SEVEN</a:t>
            </a:r>
            <a:r>
              <a:rPr lang="fr-FR" sz="800" dirty="0" smtClean="0"/>
              <a:t> </a:t>
            </a:r>
            <a:r>
              <a:rPr lang="fr-FR" sz="800" dirty="0" smtClean="0">
                <a:sym typeface="Wingdings"/>
              </a:rPr>
              <a:t></a:t>
            </a:r>
            <a:r>
              <a:rPr lang="fr-FR" sz="800" baseline="0" dirty="0" smtClean="0"/>
              <a:t> </a:t>
            </a:r>
            <a:r>
              <a:rPr lang="fr-FR" sz="800" dirty="0" smtClean="0"/>
              <a:t>Agence de contenus stratégiques basée</a:t>
            </a:r>
            <a:r>
              <a:rPr lang="fr-FR" sz="800" baseline="0" dirty="0" smtClean="0"/>
              <a:t> à Londres. Ils créent des magasines sur </a:t>
            </a:r>
            <a:r>
              <a:rPr lang="fr-FR" sz="800" baseline="0" dirty="0" err="1" smtClean="0"/>
              <a:t>Ipad</a:t>
            </a:r>
            <a:r>
              <a:rPr lang="fr-FR" sz="800" baseline="0" dirty="0" smtClean="0"/>
              <a:t> et imprimés, des sites </a:t>
            </a:r>
            <a:r>
              <a:rPr lang="fr-FR" sz="800" baseline="0" dirty="0" err="1" smtClean="0"/>
              <a:t>webs</a:t>
            </a:r>
            <a:r>
              <a:rPr lang="fr-FR" sz="800" baseline="0" dirty="0" smtClean="0"/>
              <a:t>, des applications et des campagnes e-mail.</a:t>
            </a:r>
          </a:p>
          <a:p>
            <a:endParaRPr lang="fr-FR" sz="800" b="1" dirty="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8</a:t>
            </a:fld>
            <a:endParaRPr lang="fr-FR"/>
          </a:p>
        </p:txBody>
      </p:sp>
    </p:spTree>
    <p:extLst>
      <p:ext uri="{BB962C8B-B14F-4D97-AF65-F5344CB8AC3E}">
        <p14:creationId xmlns:p14="http://schemas.microsoft.com/office/powerpoint/2010/main" val="1490530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800" kern="1200" dirty="0" smtClean="0">
                <a:solidFill>
                  <a:schemeClr val="tx1"/>
                </a:solidFill>
                <a:effectLst/>
                <a:latin typeface="+mn-lt"/>
                <a:ea typeface="+mn-ea"/>
                <a:cs typeface="+mn-cs"/>
              </a:rPr>
              <a:t>En tant qu’outils de formation à distance, le </a:t>
            </a:r>
            <a:r>
              <a:rPr lang="fr-FR" sz="800" b="1" kern="1200" dirty="0" smtClean="0">
                <a:solidFill>
                  <a:schemeClr val="tx1"/>
                </a:solidFill>
                <a:effectLst/>
                <a:latin typeface="+mn-lt"/>
                <a:ea typeface="+mn-ea"/>
                <a:cs typeface="+mn-cs"/>
              </a:rPr>
              <a:t>m-learning</a:t>
            </a:r>
            <a:r>
              <a:rPr lang="fr-FR" sz="800" kern="1200" dirty="0" smtClean="0">
                <a:solidFill>
                  <a:schemeClr val="tx1"/>
                </a:solidFill>
                <a:effectLst/>
                <a:latin typeface="+mn-lt"/>
                <a:ea typeface="+mn-ea"/>
                <a:cs typeface="+mn-cs"/>
              </a:rPr>
              <a:t> peut prendre plusieurs formes :</a:t>
            </a:r>
          </a:p>
          <a:p>
            <a:endParaRPr lang="fr-FR" sz="800" kern="1200" dirty="0" smtClean="0">
              <a:solidFill>
                <a:schemeClr val="tx1"/>
              </a:solidFill>
              <a:effectLst/>
              <a:latin typeface="+mn-lt"/>
              <a:ea typeface="+mn-ea"/>
              <a:cs typeface="+mn-cs"/>
            </a:endParaRPr>
          </a:p>
          <a:p>
            <a:pPr lvl="0"/>
            <a:r>
              <a:rPr lang="fr-FR" sz="800" b="1" u="sng" kern="1200" dirty="0" smtClean="0">
                <a:solidFill>
                  <a:schemeClr val="tx1"/>
                </a:solidFill>
                <a:effectLst/>
                <a:latin typeface="+mn-lt"/>
                <a:ea typeface="+mn-ea"/>
                <a:cs typeface="+mn-cs"/>
              </a:rPr>
              <a:t>Documents texte </a:t>
            </a:r>
            <a:r>
              <a:rPr lang="fr-FR" sz="800" kern="1200" dirty="0" smtClean="0">
                <a:solidFill>
                  <a:schemeClr val="tx1"/>
                </a:solidFill>
                <a:effectLst/>
                <a:latin typeface="+mn-lt"/>
                <a:ea typeface="+mn-ea"/>
                <a:cs typeface="+mn-cs"/>
              </a:rPr>
              <a:t>compatibles sur supports nomades</a:t>
            </a:r>
          </a:p>
          <a:p>
            <a:pPr lvl="0"/>
            <a:endParaRPr lang="fr-FR" sz="800" kern="1200" dirty="0" smtClean="0">
              <a:solidFill>
                <a:schemeClr val="tx1"/>
              </a:solidFill>
              <a:effectLst/>
              <a:latin typeface="+mn-lt"/>
              <a:ea typeface="+mn-ea"/>
              <a:cs typeface="+mn-cs"/>
            </a:endParaRPr>
          </a:p>
          <a:p>
            <a:pPr lvl="0"/>
            <a:r>
              <a:rPr lang="fr-FR" sz="800" b="1" u="sng" kern="1200" dirty="0" smtClean="0">
                <a:solidFill>
                  <a:schemeClr val="tx1"/>
                </a:solidFill>
                <a:effectLst/>
                <a:latin typeface="+mn-lt"/>
                <a:ea typeface="+mn-ea"/>
                <a:cs typeface="+mn-cs"/>
              </a:rPr>
              <a:t>Vidéos</a:t>
            </a:r>
            <a:r>
              <a:rPr lang="fr-FR" sz="800" kern="1200" dirty="0" smtClean="0">
                <a:solidFill>
                  <a:schemeClr val="tx1"/>
                </a:solidFill>
                <a:effectLst/>
                <a:latin typeface="+mn-lt"/>
                <a:ea typeface="+mn-ea"/>
                <a:cs typeface="+mn-cs"/>
              </a:rPr>
              <a:t> sur téléphone portable ou tablette</a:t>
            </a:r>
          </a:p>
          <a:p>
            <a:pPr lvl="0"/>
            <a:endParaRPr lang="fr-FR" sz="800" kern="1200" dirty="0" smtClean="0">
              <a:solidFill>
                <a:schemeClr val="tx1"/>
              </a:solidFill>
              <a:effectLst/>
              <a:latin typeface="+mn-lt"/>
              <a:ea typeface="+mn-ea"/>
              <a:cs typeface="+mn-cs"/>
            </a:endParaRPr>
          </a:p>
          <a:p>
            <a:pPr lvl="0"/>
            <a:r>
              <a:rPr lang="fr-FR" sz="800" b="1" u="sng" kern="1200" dirty="0" smtClean="0">
                <a:solidFill>
                  <a:schemeClr val="tx1"/>
                </a:solidFill>
                <a:effectLst/>
                <a:latin typeface="+mn-lt"/>
                <a:ea typeface="+mn-ea"/>
                <a:cs typeface="+mn-cs"/>
              </a:rPr>
              <a:t>Pistes audio </a:t>
            </a:r>
            <a:r>
              <a:rPr lang="fr-FR" sz="800" kern="1200" dirty="0" smtClean="0">
                <a:solidFill>
                  <a:schemeClr val="tx1"/>
                </a:solidFill>
                <a:effectLst/>
                <a:latin typeface="+mn-lt"/>
                <a:ea typeface="+mn-ea"/>
                <a:cs typeface="+mn-cs"/>
              </a:rPr>
              <a:t>téléchargeables sur un « baladeur »</a:t>
            </a:r>
          </a:p>
          <a:p>
            <a:pPr lvl="0"/>
            <a:endParaRPr lang="fr-FR" sz="800" kern="1200" dirty="0" smtClean="0">
              <a:solidFill>
                <a:schemeClr val="tx1"/>
              </a:solidFill>
              <a:effectLst/>
              <a:latin typeface="+mn-lt"/>
              <a:ea typeface="+mn-ea"/>
              <a:cs typeface="+mn-cs"/>
            </a:endParaRPr>
          </a:p>
          <a:p>
            <a:pPr lvl="0"/>
            <a:r>
              <a:rPr lang="fr-FR" sz="800" b="1" u="sng" kern="1200" dirty="0" smtClean="0">
                <a:solidFill>
                  <a:schemeClr val="tx1"/>
                </a:solidFill>
                <a:effectLst/>
                <a:latin typeface="+mn-lt"/>
                <a:ea typeface="+mn-ea"/>
                <a:cs typeface="+mn-cs"/>
              </a:rPr>
              <a:t>Programmes de formations </a:t>
            </a:r>
            <a:r>
              <a:rPr lang="fr-FR" sz="800" kern="1200" dirty="0" smtClean="0">
                <a:solidFill>
                  <a:schemeClr val="tx1"/>
                </a:solidFill>
                <a:effectLst/>
                <a:latin typeface="+mn-lt"/>
                <a:ea typeface="+mn-ea"/>
                <a:cs typeface="+mn-cs"/>
              </a:rPr>
              <a:t>complètes adaptées à des terminaux mobiles comme des tablettes</a:t>
            </a:r>
          </a:p>
          <a:p>
            <a:endParaRPr lang="fr-FR" sz="1000" b="1" dirty="0" smtClean="0"/>
          </a:p>
        </p:txBody>
      </p:sp>
      <p:sp>
        <p:nvSpPr>
          <p:cNvPr id="4" name="Espace réservé du numéro de diapositive 3"/>
          <p:cNvSpPr>
            <a:spLocks noGrp="1"/>
          </p:cNvSpPr>
          <p:nvPr>
            <p:ph type="sldNum" sz="quarter" idx="10"/>
          </p:nvPr>
        </p:nvSpPr>
        <p:spPr/>
        <p:txBody>
          <a:bodyPr/>
          <a:lstStyle/>
          <a:p>
            <a:fld id="{25AF0E6A-A85E-5541-94C5-A5F0000D1CE6}" type="slidenum">
              <a:rPr lang="fr-FR" smtClean="0"/>
              <a:t>9</a:t>
            </a:fld>
            <a:endParaRPr lang="fr-FR"/>
          </a:p>
        </p:txBody>
      </p:sp>
    </p:spTree>
    <p:extLst>
      <p:ext uri="{BB962C8B-B14F-4D97-AF65-F5344CB8AC3E}">
        <p14:creationId xmlns:p14="http://schemas.microsoft.com/office/powerpoint/2010/main" val="1490530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nl-BE" smtClean="0"/>
              <a:t>Cliquez et modifiez le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670B3D11-7B10-1D43-8959-57D31CAAEA29}" type="datetimeFigureOut">
              <a:rPr lang="fr-FR" smtClean="0"/>
              <a:t>24/05/12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670B3D11-7B10-1D43-8959-57D31CAAEA29}" type="datetimeFigureOut">
              <a:rPr lang="fr-FR" smtClean="0"/>
              <a:t>24/05/12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nl-BE"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670B3D11-7B10-1D43-8959-57D31CAAEA29}" type="datetimeFigureOut">
              <a:rPr lang="fr-FR" smtClean="0"/>
              <a:t>24/05/12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Content Placeholder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670B3D11-7B10-1D43-8959-57D31CAAEA29}" type="datetimeFigureOut">
              <a:rPr lang="fr-FR" smtClean="0"/>
              <a:t>24/05/12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nl-BE" smtClean="0"/>
              <a:t>Cliquez et modifiez le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Date Placeholder 3"/>
          <p:cNvSpPr>
            <a:spLocks noGrp="1"/>
          </p:cNvSpPr>
          <p:nvPr>
            <p:ph type="dt" sz="half" idx="10"/>
          </p:nvPr>
        </p:nvSpPr>
        <p:spPr/>
        <p:txBody>
          <a:bodyPr/>
          <a:lstStyle/>
          <a:p>
            <a:fld id="{670B3D11-7B10-1D43-8959-57D31CAAEA29}" type="datetimeFigureOut">
              <a:rPr lang="fr-FR" smtClean="0"/>
              <a:t>24/05/12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Date Placeholder 4"/>
          <p:cNvSpPr>
            <a:spLocks noGrp="1"/>
          </p:cNvSpPr>
          <p:nvPr>
            <p:ph type="dt" sz="half" idx="10"/>
          </p:nvPr>
        </p:nvSpPr>
        <p:spPr/>
        <p:txBody>
          <a:bodyPr/>
          <a:lstStyle/>
          <a:p>
            <a:fld id="{670B3D11-7B10-1D43-8959-57D31CAAEA29}" type="datetimeFigureOut">
              <a:rPr lang="fr-FR" smtClean="0"/>
              <a:t>24/05/12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Cliquez et modifiez le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7" name="Date Placeholder 6"/>
          <p:cNvSpPr>
            <a:spLocks noGrp="1"/>
          </p:cNvSpPr>
          <p:nvPr>
            <p:ph type="dt" sz="half" idx="10"/>
          </p:nvPr>
        </p:nvSpPr>
        <p:spPr/>
        <p:txBody>
          <a:bodyPr/>
          <a:lstStyle/>
          <a:p>
            <a:fld id="{670B3D11-7B10-1D43-8959-57D31CAAEA29}" type="datetimeFigureOut">
              <a:rPr lang="fr-FR" smtClean="0"/>
              <a:t>24/05/12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Date Placeholder 2"/>
          <p:cNvSpPr>
            <a:spLocks noGrp="1"/>
          </p:cNvSpPr>
          <p:nvPr>
            <p:ph type="dt" sz="half" idx="10"/>
          </p:nvPr>
        </p:nvSpPr>
        <p:spPr/>
        <p:txBody>
          <a:bodyPr/>
          <a:lstStyle/>
          <a:p>
            <a:fld id="{670B3D11-7B10-1D43-8959-57D31CAAEA29}" type="datetimeFigureOut">
              <a:rPr lang="fr-FR" smtClean="0"/>
              <a:t>24/05/12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B3D11-7B10-1D43-8959-57D31CAAEA29}" type="datetimeFigureOut">
              <a:rPr lang="fr-FR" smtClean="0"/>
              <a:t>24/05/12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D51A111-4460-F54E-80B5-E105E5768E26}"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nl-BE" smtClean="0"/>
              <a:t>Cliquez et modifiez le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Date Placeholder 4"/>
          <p:cNvSpPr>
            <a:spLocks noGrp="1"/>
          </p:cNvSpPr>
          <p:nvPr>
            <p:ph type="dt" sz="half" idx="10"/>
          </p:nvPr>
        </p:nvSpPr>
        <p:spPr/>
        <p:txBody>
          <a:bodyPr/>
          <a:lstStyle/>
          <a:p>
            <a:fld id="{670B3D11-7B10-1D43-8959-57D31CAAEA29}" type="datetimeFigureOut">
              <a:rPr lang="fr-FR" smtClean="0"/>
              <a:t>24/05/12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D51A111-4460-F54E-80B5-E105E5768E26}" type="slidenum">
              <a:rPr lang="fr-FR" smtClean="0"/>
              <a:t>‹#›</a:t>
            </a:fld>
            <a:endParaRPr lang="fr-FR"/>
          </a:p>
        </p:txBody>
      </p:sp>
      <p:sp>
        <p:nvSpPr>
          <p:cNvPr id="9" name="Content Placeholder 8"/>
          <p:cNvSpPr>
            <a:spLocks noGrp="1"/>
          </p:cNvSpPr>
          <p:nvPr>
            <p:ph sz="quarter" idx="13"/>
          </p:nvPr>
        </p:nvSpPr>
        <p:spPr>
          <a:xfrm>
            <a:off x="304800" y="381000"/>
            <a:ext cx="7772400" cy="4942840"/>
          </a:xfrm>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nl-BE" smtClean="0"/>
              <a:t>Cliquez et modifiez le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8" name="Date Placeholder 7"/>
          <p:cNvSpPr>
            <a:spLocks noGrp="1"/>
          </p:cNvSpPr>
          <p:nvPr>
            <p:ph type="dt" sz="half" idx="10"/>
          </p:nvPr>
        </p:nvSpPr>
        <p:spPr/>
        <p:txBody>
          <a:bodyPr/>
          <a:lstStyle/>
          <a:p>
            <a:fld id="{670B3D11-7B10-1D43-8959-57D31CAAEA29}" type="datetimeFigureOut">
              <a:rPr lang="fr-FR" smtClean="0"/>
              <a:t>24/05/12</a:t>
            </a:fld>
            <a:endParaRPr lang="fr-FR"/>
          </a:p>
        </p:txBody>
      </p:sp>
      <p:sp>
        <p:nvSpPr>
          <p:cNvPr id="9" name="Slide Number Placeholder 8"/>
          <p:cNvSpPr>
            <a:spLocks noGrp="1"/>
          </p:cNvSpPr>
          <p:nvPr>
            <p:ph type="sldNum" sz="quarter" idx="11"/>
          </p:nvPr>
        </p:nvSpPr>
        <p:spPr/>
        <p:txBody>
          <a:bodyPr/>
          <a:lstStyle/>
          <a:p>
            <a:fld id="{7D51A111-4460-F54E-80B5-E105E5768E26}" type="slidenum">
              <a:rPr lang="fr-FR" smtClean="0"/>
              <a:t>‹#›</a:t>
            </a:fld>
            <a:endParaRPr lang="fr-FR"/>
          </a:p>
        </p:txBody>
      </p:sp>
      <p:sp>
        <p:nvSpPr>
          <p:cNvPr id="10" name="Footer Placeholder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nl-BE" smtClean="0"/>
              <a:t>Cliquez et modifiez le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D51A111-4460-F54E-80B5-E105E5768E26}" type="slidenum">
              <a:rPr lang="fr-FR" smtClean="0"/>
              <a:t>‹#›</a:t>
            </a:fld>
            <a:endParaRPr lang="fr-F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fr-F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70B3D11-7B10-1D43-8959-57D31CAAEA29}" type="datetimeFigureOut">
              <a:rPr lang="fr-FR" smtClean="0"/>
              <a:t>24/05/12</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4105" y="1881689"/>
            <a:ext cx="8087895" cy="1470025"/>
          </a:xfrm>
        </p:spPr>
        <p:txBody>
          <a:bodyPr>
            <a:noAutofit/>
          </a:bodyPr>
          <a:lstStyle/>
          <a:p>
            <a:pPr algn="ctr"/>
            <a:r>
              <a:rPr lang="fr-FR" sz="4000" dirty="0" smtClean="0"/>
              <a:t>Technologies mobiles : effet de mode ou réelle plus-value pédagogique?</a:t>
            </a:r>
            <a:endParaRPr lang="fr-FR" sz="4000" dirty="0"/>
          </a:p>
        </p:txBody>
      </p:sp>
      <p:pic>
        <p:nvPicPr>
          <p:cNvPr id="5" name="Image 4" descr="healthcop2010_logo_sponsors_ulg_crif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267" y="4344737"/>
            <a:ext cx="4661358" cy="2259271"/>
          </a:xfrm>
          <a:prstGeom prst="rect">
            <a:avLst/>
          </a:prstGeom>
        </p:spPr>
      </p:pic>
    </p:spTree>
    <p:extLst>
      <p:ext uri="{BB962C8B-B14F-4D97-AF65-F5344CB8AC3E}">
        <p14:creationId xmlns:p14="http://schemas.microsoft.com/office/powerpoint/2010/main" val="34237302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 panorama d’usages</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754380" lvl="1" indent="-457200">
              <a:buFont typeface="Wingdings" charset="2"/>
              <a:buChar char="Ø"/>
            </a:pPr>
            <a:r>
              <a:rPr lang="fr-FR" sz="2200" dirty="0" smtClean="0"/>
              <a:t>Concernant l’apprentissage scolaire :</a:t>
            </a:r>
          </a:p>
          <a:p>
            <a:pPr marL="1120140" lvl="2" indent="-457200">
              <a:buFont typeface="Arial"/>
              <a:buChar char="•"/>
            </a:pPr>
            <a:r>
              <a:rPr lang="fr-FR" sz="2000" dirty="0" smtClean="0"/>
              <a:t>Géographie </a:t>
            </a:r>
            <a:endParaRPr lang="fr-FR" sz="2000" dirty="0"/>
          </a:p>
          <a:p>
            <a:pPr marL="1120140" lvl="2" indent="-457200">
              <a:buFont typeface="Arial"/>
              <a:buChar char="•"/>
            </a:pPr>
            <a:r>
              <a:rPr lang="fr-FR" sz="2000" dirty="0" smtClean="0"/>
              <a:t>Français</a:t>
            </a:r>
          </a:p>
          <a:p>
            <a:pPr marL="1120140" lvl="2" indent="-457200">
              <a:buFont typeface="Arial"/>
              <a:buChar char="•"/>
            </a:pPr>
            <a:r>
              <a:rPr lang="fr-FR" sz="2000" dirty="0" smtClean="0"/>
              <a:t>Langues étrangères</a:t>
            </a:r>
          </a:p>
          <a:p>
            <a:pPr marL="1120140" lvl="2" indent="-457200">
              <a:buFont typeface="Arial"/>
              <a:buChar char="•"/>
            </a:pPr>
            <a:r>
              <a:rPr lang="fr-FR" sz="2000" dirty="0" smtClean="0"/>
              <a:t>Langues mortes (latin, grec…)</a:t>
            </a:r>
          </a:p>
          <a:p>
            <a:pPr marL="1120140" lvl="2" indent="-457200">
              <a:buFont typeface="Arial"/>
              <a:buChar char="•"/>
            </a:pPr>
            <a:r>
              <a:rPr lang="fr-FR" sz="2000" dirty="0" smtClean="0"/>
              <a:t>Mathématiques</a:t>
            </a:r>
          </a:p>
          <a:p>
            <a:pPr marL="1120140" lvl="2" indent="-457200">
              <a:buFont typeface="Arial"/>
              <a:buChar char="•"/>
            </a:pPr>
            <a:r>
              <a:rPr lang="fr-FR" sz="2000" dirty="0" smtClean="0"/>
              <a:t>Arts plastiques</a:t>
            </a:r>
          </a:p>
          <a:p>
            <a:pPr marL="1120140" lvl="2" indent="-457200">
              <a:buFont typeface="Arial"/>
              <a:buChar char="•"/>
            </a:pPr>
            <a:r>
              <a:rPr lang="fr-FR" sz="2000" dirty="0" smtClean="0"/>
              <a:t>Musique</a:t>
            </a:r>
          </a:p>
          <a:p>
            <a:pPr marL="1120140" lvl="2" indent="-457200">
              <a:buFont typeface="Arial"/>
              <a:buChar char="•"/>
            </a:pPr>
            <a:r>
              <a:rPr lang="fr-FR" sz="2000" dirty="0" smtClean="0"/>
              <a:t>Histoire</a:t>
            </a:r>
          </a:p>
          <a:p>
            <a:pPr marL="1120140" lvl="2" indent="-457200">
              <a:buFont typeface="Arial"/>
              <a:buChar char="•"/>
            </a:pPr>
            <a:r>
              <a:rPr lang="fr-FR" sz="2000" dirty="0" smtClean="0"/>
              <a:t>…</a:t>
            </a:r>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Tree>
    <p:extLst>
      <p:ext uri="{BB962C8B-B14F-4D97-AF65-F5344CB8AC3E}">
        <p14:creationId xmlns:p14="http://schemas.microsoft.com/office/powerpoint/2010/main" val="12362310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 où en est la recherche?</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754380" lvl="1" indent="-457200">
              <a:buFont typeface="Wingdings" charset="2"/>
              <a:buChar char="Ø"/>
            </a:pPr>
            <a:r>
              <a:rPr lang="fr-FR" sz="2200" dirty="0">
                <a:sym typeface="Wingdings"/>
              </a:rPr>
              <a:t>Conscience de l’adoption rapide et massive de ces technologies </a:t>
            </a:r>
            <a:endParaRPr lang="fr-FR" sz="2200" dirty="0" smtClean="0">
              <a:sym typeface="Wingdings"/>
            </a:endParaRPr>
          </a:p>
          <a:p>
            <a:pPr marL="297180" lvl="1" indent="0">
              <a:buNone/>
            </a:pPr>
            <a:endParaRPr lang="fr-FR" sz="2200" dirty="0" smtClean="0">
              <a:sym typeface="Wingdings"/>
            </a:endParaRPr>
          </a:p>
          <a:p>
            <a:pPr marL="1120140" lvl="2" indent="-457200">
              <a:buFont typeface="Wingdings" charset="2"/>
              <a:buChar char="Ø"/>
            </a:pPr>
            <a:r>
              <a:rPr lang="fr-FR" b="1" dirty="0">
                <a:sym typeface="Wingdings"/>
              </a:rPr>
              <a:t>Téléphone mobile </a:t>
            </a:r>
            <a:r>
              <a:rPr lang="fr-FR" dirty="0">
                <a:sym typeface="Wingdings"/>
              </a:rPr>
              <a:t>: premier média dans le monde </a:t>
            </a:r>
          </a:p>
          <a:p>
            <a:pPr marL="937260" lvl="3" indent="0">
              <a:buNone/>
            </a:pPr>
            <a:r>
              <a:rPr lang="fr-FR" dirty="0" smtClean="0">
                <a:sym typeface="Wingdings"/>
              </a:rPr>
              <a:t>	              4 </a:t>
            </a:r>
            <a:r>
              <a:rPr lang="fr-FR" dirty="0">
                <a:sym typeface="Wingdings"/>
              </a:rPr>
              <a:t>milliards d’abonnements </a:t>
            </a:r>
            <a:r>
              <a:rPr lang="fr-FR" sz="1400" i="1" dirty="0" smtClean="0">
                <a:sym typeface="Wingdings"/>
              </a:rPr>
              <a:t>(Ahonen,2010)</a:t>
            </a:r>
          </a:p>
          <a:p>
            <a:pPr marL="1120140" lvl="2" indent="-457200">
              <a:buFont typeface="Wingdings" charset="2"/>
              <a:buChar char="Ø"/>
            </a:pPr>
            <a:r>
              <a:rPr lang="fr-FR" b="1" dirty="0" smtClean="0">
                <a:sym typeface="Wingdings"/>
              </a:rPr>
              <a:t>Prédiction 2020  </a:t>
            </a:r>
            <a:r>
              <a:rPr lang="fr-FR" dirty="0" smtClean="0">
                <a:sym typeface="Wingdings"/>
              </a:rPr>
              <a:t>: la majorité des internautes se connecteront via une technologie mobile </a:t>
            </a:r>
            <a:r>
              <a:rPr lang="fr-FR" sz="1400" i="1" dirty="0" smtClean="0">
                <a:sym typeface="Wingdings"/>
              </a:rPr>
              <a:t>(</a:t>
            </a:r>
            <a:r>
              <a:rPr lang="fr-FR" sz="1400" i="1" dirty="0" err="1" smtClean="0">
                <a:sym typeface="Wingdings"/>
              </a:rPr>
              <a:t>Rainie</a:t>
            </a:r>
            <a:r>
              <a:rPr lang="fr-FR" sz="1400" i="1" dirty="0" smtClean="0">
                <a:sym typeface="Wingdings"/>
              </a:rPr>
              <a:t> &amp; Anderson, 2008)</a:t>
            </a:r>
          </a:p>
          <a:p>
            <a:pPr marL="1120140" lvl="2" indent="-457200">
              <a:buFont typeface="Wingdings" charset="2"/>
              <a:buChar char="Ø"/>
            </a:pPr>
            <a:endParaRPr lang="fr-FR" sz="2200" dirty="0" smtClean="0">
              <a:sym typeface="Wingdings"/>
            </a:endParaRPr>
          </a:p>
          <a:p>
            <a:pPr marL="754380" lvl="1" indent="-457200">
              <a:buFont typeface="Wingdings" charset="2"/>
              <a:buChar char="Ø"/>
            </a:pPr>
            <a:r>
              <a:rPr lang="fr-FR" sz="2200" dirty="0" smtClean="0">
                <a:sym typeface="Wingdings"/>
              </a:rPr>
              <a:t> </a:t>
            </a:r>
            <a:r>
              <a:rPr lang="fr-FR" sz="2200" dirty="0">
                <a:sym typeface="Wingdings"/>
              </a:rPr>
              <a:t>la sphère éducative </a:t>
            </a:r>
            <a:r>
              <a:rPr lang="fr-FR" sz="2200" dirty="0" smtClean="0">
                <a:sym typeface="Wingdings"/>
              </a:rPr>
              <a:t>n’est pas </a:t>
            </a:r>
            <a:r>
              <a:rPr lang="fr-FR" sz="2200" dirty="0">
                <a:sym typeface="Wingdings"/>
              </a:rPr>
              <a:t>en reste </a:t>
            </a:r>
            <a:r>
              <a:rPr lang="fr-FR" sz="2200" dirty="0" smtClean="0">
                <a:sym typeface="Wingdings"/>
              </a:rPr>
              <a:t>!</a:t>
            </a:r>
          </a:p>
          <a:p>
            <a:pPr marL="1120140" lvl="2" indent="-457200">
              <a:buFont typeface="Wingdings" charset="2"/>
              <a:buChar char="Ø"/>
            </a:pPr>
            <a:r>
              <a:rPr lang="fr-FR" dirty="0" smtClean="0">
                <a:sym typeface="Wingdings"/>
              </a:rPr>
              <a:t>OCDE</a:t>
            </a:r>
            <a:endParaRPr lang="fr-FR" dirty="0"/>
          </a:p>
          <a:p>
            <a:pPr marL="662940" lvl="2" indent="0">
              <a:buNone/>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Tree>
    <p:extLst>
      <p:ext uri="{BB962C8B-B14F-4D97-AF65-F5344CB8AC3E}">
        <p14:creationId xmlns:p14="http://schemas.microsoft.com/office/powerpoint/2010/main" val="185807726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 où en est la recherche?</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754380" lvl="1" indent="-457200">
              <a:buFont typeface="Wingdings" charset="2"/>
              <a:buChar char="Ø"/>
            </a:pPr>
            <a:r>
              <a:rPr lang="fr-FR" sz="2200" dirty="0" smtClean="0"/>
              <a:t>Foisonnante d’un point de vue expérimental</a:t>
            </a:r>
          </a:p>
          <a:p>
            <a:pPr marL="754380" lvl="1" indent="-457200">
              <a:buFont typeface="Wingdings" charset="2"/>
              <a:buChar char="Ø"/>
            </a:pPr>
            <a:r>
              <a:rPr lang="fr-FR" sz="2200" dirty="0"/>
              <a:t>Peu structurée concernant son ancrage conceptuel</a:t>
            </a:r>
          </a:p>
          <a:p>
            <a:pPr marL="754380" lvl="1" indent="-457200">
              <a:buFont typeface="Wingdings" charset="2"/>
              <a:buChar char="Ø"/>
            </a:pPr>
            <a:r>
              <a:rPr lang="fr-FR" sz="2200" dirty="0" smtClean="0"/>
              <a:t>Conférences </a:t>
            </a:r>
            <a:r>
              <a:rPr lang="fr-FR" sz="2200" dirty="0"/>
              <a:t>organisées autour </a:t>
            </a:r>
            <a:r>
              <a:rPr lang="fr-FR" sz="2200" dirty="0" smtClean="0"/>
              <a:t>:</a:t>
            </a:r>
          </a:p>
          <a:p>
            <a:pPr marL="1120140" lvl="2" indent="-457200">
              <a:buFont typeface="Arial"/>
              <a:buChar char="•"/>
            </a:pPr>
            <a:r>
              <a:rPr lang="fr-FR" sz="2000" b="1" dirty="0"/>
              <a:t>Des outils et des </a:t>
            </a:r>
            <a:r>
              <a:rPr lang="fr-FR" sz="2000" b="1" dirty="0" smtClean="0"/>
              <a:t>infrastructures</a:t>
            </a:r>
            <a:endParaRPr lang="fr-FR" dirty="0"/>
          </a:p>
          <a:p>
            <a:pPr marL="1394460" lvl="3" indent="-457200">
              <a:buFont typeface="Arial"/>
              <a:buChar char="•"/>
            </a:pPr>
            <a:r>
              <a:rPr lang="fr-FR" dirty="0"/>
              <a:t>Les conférences IMCL</a:t>
            </a:r>
            <a:r>
              <a:rPr lang="fr-FR" i="1" dirty="0"/>
              <a:t> </a:t>
            </a:r>
            <a:r>
              <a:rPr lang="fr-FR" i="1" dirty="0" smtClean="0"/>
              <a:t>(Interactive Mobile &amp; Computer Learning)</a:t>
            </a:r>
            <a:endParaRPr lang="fr-FR" i="1" dirty="0">
              <a:solidFill>
                <a:srgbClr val="FF0000"/>
              </a:solidFill>
            </a:endParaRPr>
          </a:p>
          <a:p>
            <a:pPr marL="1120140" lvl="2" indent="-457200">
              <a:buFont typeface="Arial"/>
              <a:buChar char="•"/>
            </a:pPr>
            <a:r>
              <a:rPr lang="fr-FR" sz="2000" b="1" dirty="0"/>
              <a:t>De leurs usages et des pratiques pédagogiques</a:t>
            </a:r>
          </a:p>
          <a:p>
            <a:pPr marL="1394460" lvl="3" indent="-457200">
              <a:buFont typeface="Arial"/>
              <a:buChar char="•"/>
            </a:pPr>
            <a:r>
              <a:rPr lang="fr-FR" dirty="0"/>
              <a:t>Les conférences </a:t>
            </a:r>
            <a:r>
              <a:rPr lang="fr-FR" dirty="0" err="1"/>
              <a:t>mLearn</a:t>
            </a:r>
            <a:r>
              <a:rPr lang="fr-FR" dirty="0"/>
              <a:t> </a:t>
            </a:r>
          </a:p>
          <a:p>
            <a:pPr marL="754380" lvl="1" indent="-457200">
              <a:buFont typeface="Wingdings" charset="2"/>
              <a:buChar char="Ø"/>
            </a:pPr>
            <a:r>
              <a:rPr lang="fr-FR" sz="2200" dirty="0" smtClean="0"/>
              <a:t>Lieux d’échanges transnationaux</a:t>
            </a:r>
            <a:endParaRPr lang="fr-FR" sz="2200" dirty="0"/>
          </a:p>
          <a:p>
            <a:pPr marL="1120140" lvl="2" indent="-457200">
              <a:buFont typeface="Arial"/>
              <a:buChar char="•"/>
            </a:pPr>
            <a:r>
              <a:rPr lang="fr-FR" sz="2000" b="1" dirty="0" smtClean="0"/>
              <a:t>Europe</a:t>
            </a:r>
          </a:p>
          <a:p>
            <a:pPr marL="1394460" lvl="3" indent="-457200">
              <a:buFont typeface="Arial"/>
              <a:buChar char="•"/>
            </a:pPr>
            <a:r>
              <a:rPr lang="fr-FR" dirty="0"/>
              <a:t>Le projet </a:t>
            </a:r>
            <a:r>
              <a:rPr lang="fr-FR" dirty="0" err="1" smtClean="0"/>
              <a:t>Motill</a:t>
            </a:r>
            <a:r>
              <a:rPr lang="fr-FR" dirty="0" smtClean="0"/>
              <a:t> </a:t>
            </a:r>
            <a:r>
              <a:rPr lang="fr-FR" i="1" dirty="0" smtClean="0"/>
              <a:t>(Mobile Technologies in </a:t>
            </a:r>
            <a:r>
              <a:rPr lang="fr-FR" i="1" dirty="0" err="1" smtClean="0"/>
              <a:t>Lifelong</a:t>
            </a:r>
            <a:r>
              <a:rPr lang="fr-FR" i="1" dirty="0" smtClean="0"/>
              <a:t> Learning)</a:t>
            </a:r>
            <a:endParaRPr lang="fr-FR" i="1" dirty="0"/>
          </a:p>
          <a:p>
            <a:pPr marL="1120140" lvl="2" indent="-457200">
              <a:buFont typeface="Arial"/>
              <a:buChar char="•"/>
            </a:pPr>
            <a:r>
              <a:rPr lang="fr-FR" sz="2000" b="1" dirty="0" smtClean="0"/>
              <a:t>Continent nord américain</a:t>
            </a:r>
          </a:p>
          <a:p>
            <a:pPr marL="1394460" lvl="3" indent="-457200">
              <a:buFont typeface="Arial"/>
              <a:buChar char="•"/>
            </a:pPr>
            <a:r>
              <a:rPr lang="fr-FR" dirty="0" smtClean="0"/>
              <a:t>Communauté d’intérêt autour de </a:t>
            </a:r>
            <a:r>
              <a:rPr lang="fr-FR" i="1" dirty="0" smtClean="0"/>
              <a:t>« l’</a:t>
            </a:r>
            <a:r>
              <a:rPr lang="fr-FR" i="1" dirty="0" err="1" smtClean="0"/>
              <a:t>ubiquitous</a:t>
            </a:r>
            <a:r>
              <a:rPr lang="fr-FR" i="1" dirty="0" smtClean="0"/>
              <a:t> learning »</a:t>
            </a:r>
          </a:p>
          <a:p>
            <a:pPr marL="937260" lvl="3" indent="0">
              <a:buNone/>
            </a:pPr>
            <a:endParaRPr lang="fr-FR" sz="1600" dirty="0" smtClean="0"/>
          </a:p>
          <a:p>
            <a:pPr marL="1394460" lvl="3" indent="-457200">
              <a:buFont typeface="Arial"/>
              <a:buChar char="•"/>
            </a:pPr>
            <a:endParaRPr lang="fr-FR" sz="16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
        <p:nvSpPr>
          <p:cNvPr id="5" name="ZoneTexte 4"/>
          <p:cNvSpPr txBox="1"/>
          <p:nvPr/>
        </p:nvSpPr>
        <p:spPr>
          <a:xfrm>
            <a:off x="336884" y="6126163"/>
            <a:ext cx="8229600" cy="307777"/>
          </a:xfrm>
          <a:prstGeom prst="rect">
            <a:avLst/>
          </a:prstGeom>
          <a:noFill/>
        </p:spPr>
        <p:txBody>
          <a:bodyPr wrap="square" rtlCol="0">
            <a:spAutoFit/>
          </a:bodyPr>
          <a:lstStyle/>
          <a:p>
            <a:pPr algn="ctr"/>
            <a:endParaRPr lang="fr-FR" sz="1400" i="1" dirty="0"/>
          </a:p>
        </p:txBody>
      </p:sp>
    </p:spTree>
    <p:extLst>
      <p:ext uri="{BB962C8B-B14F-4D97-AF65-F5344CB8AC3E}">
        <p14:creationId xmlns:p14="http://schemas.microsoft.com/office/powerpoint/2010/main" val="89038771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sur le terrain : réflexion(s)</a:t>
            </a:r>
            <a:endParaRPr lang="fr-FR" dirty="0"/>
          </a:p>
        </p:txBody>
      </p:sp>
      <p:sp>
        <p:nvSpPr>
          <p:cNvPr id="3" name="Espace réservé du contenu 2"/>
          <p:cNvSpPr>
            <a:spLocks noGrp="1"/>
          </p:cNvSpPr>
          <p:nvPr>
            <p:ph idx="1"/>
          </p:nvPr>
        </p:nvSpPr>
        <p:spPr>
          <a:xfrm>
            <a:off x="336884" y="1417638"/>
            <a:ext cx="7927683" cy="4800600"/>
          </a:xfrm>
        </p:spPr>
        <p:txBody>
          <a:bodyPr>
            <a:normAutofit fontScale="92500" lnSpcReduction="10000"/>
          </a:bodyPr>
          <a:lstStyle/>
          <a:p>
            <a:pPr marL="297180" lvl="1" indent="0">
              <a:buNone/>
            </a:pPr>
            <a:endParaRPr lang="fr-FR" sz="2200" dirty="0"/>
          </a:p>
          <a:p>
            <a:pPr marL="754380" lvl="1" indent="-457200">
              <a:buFont typeface="Wingdings" charset="2"/>
              <a:buChar char="Ø"/>
            </a:pPr>
            <a:r>
              <a:rPr lang="fr-FR" sz="2200" dirty="0" smtClean="0"/>
              <a:t>D’un point de vue technique/matériel</a:t>
            </a:r>
          </a:p>
          <a:p>
            <a:pPr marL="1120140" lvl="2" indent="-457200">
              <a:buFont typeface="Arial"/>
              <a:buChar char="•"/>
            </a:pPr>
            <a:r>
              <a:rPr lang="fr-FR" dirty="0" smtClean="0"/>
              <a:t>Support technique</a:t>
            </a:r>
          </a:p>
          <a:p>
            <a:pPr marL="1120140" lvl="2" indent="-457200">
              <a:buFont typeface="Arial"/>
              <a:buChar char="•"/>
            </a:pPr>
            <a:r>
              <a:rPr lang="fr-FR" dirty="0" smtClean="0"/>
              <a:t>Connectivité </a:t>
            </a:r>
            <a:endParaRPr lang="fr-FR" dirty="0"/>
          </a:p>
          <a:p>
            <a:pPr marL="1120140" lvl="2" indent="-457200">
              <a:buFont typeface="Arial"/>
              <a:buChar char="•"/>
            </a:pPr>
            <a:r>
              <a:rPr lang="fr-FR" dirty="0" smtClean="0"/>
              <a:t>Portativité</a:t>
            </a:r>
          </a:p>
          <a:p>
            <a:pPr marL="1120140" lvl="2" indent="-457200">
              <a:buFont typeface="Arial"/>
              <a:buChar char="•"/>
            </a:pPr>
            <a:r>
              <a:rPr lang="fr-FR" dirty="0" smtClean="0"/>
              <a:t>Mobilité /accessibilité</a:t>
            </a:r>
          </a:p>
          <a:p>
            <a:pPr marL="1120140" lvl="2" indent="-457200">
              <a:buFont typeface="Arial"/>
              <a:buChar char="•"/>
            </a:pPr>
            <a:r>
              <a:rPr lang="fr-FR" dirty="0" smtClean="0"/>
              <a:t>Capacité de stockage</a:t>
            </a:r>
            <a:endParaRPr lang="fr-FR" dirty="0" smtClean="0">
              <a:solidFill>
                <a:srgbClr val="FF0000"/>
              </a:solidFill>
            </a:endParaRPr>
          </a:p>
          <a:p>
            <a:pPr marL="1120140" lvl="2" indent="-457200">
              <a:buFont typeface="Arial"/>
              <a:buChar char="•"/>
            </a:pPr>
            <a:r>
              <a:rPr lang="fr-FR" dirty="0" smtClean="0"/>
              <a:t>Convivialité</a:t>
            </a:r>
          </a:p>
          <a:p>
            <a:pPr marL="1120140" lvl="2" indent="-457200">
              <a:buFont typeface="Arial"/>
              <a:buChar char="•"/>
            </a:pPr>
            <a:r>
              <a:rPr lang="fr-FR" dirty="0" smtClean="0"/>
              <a:t>Autonomie et chargement</a:t>
            </a:r>
          </a:p>
          <a:p>
            <a:pPr marL="1120140" lvl="2" indent="-457200">
              <a:buFont typeface="Arial"/>
              <a:buChar char="•"/>
            </a:pPr>
            <a:r>
              <a:rPr lang="fr-FR" dirty="0" smtClean="0"/>
              <a:t>Assurance</a:t>
            </a:r>
          </a:p>
          <a:p>
            <a:pPr marL="754380" lvl="1" indent="-457200">
              <a:buFont typeface="Wingdings" charset="2"/>
              <a:buChar char="Ø"/>
            </a:pPr>
            <a:r>
              <a:rPr lang="fr-FR" sz="2200" dirty="0" smtClean="0"/>
              <a:t>D’un point de vue pédagogique </a:t>
            </a:r>
          </a:p>
          <a:p>
            <a:pPr marL="1120140" lvl="2" indent="-457200">
              <a:buFont typeface="Arial"/>
              <a:buChar char="•"/>
            </a:pPr>
            <a:r>
              <a:rPr lang="fr-FR" dirty="0"/>
              <a:t>Support </a:t>
            </a:r>
            <a:r>
              <a:rPr lang="fr-FR" dirty="0" smtClean="0"/>
              <a:t>institutionnel</a:t>
            </a:r>
            <a:endParaRPr lang="fr-FR" dirty="0"/>
          </a:p>
          <a:p>
            <a:pPr marL="1120140" lvl="2" indent="-457200">
              <a:buFont typeface="Arial"/>
              <a:buChar char="•"/>
            </a:pPr>
            <a:r>
              <a:rPr lang="fr-FR" sz="1800" dirty="0" smtClean="0"/>
              <a:t>Intégration (curriculum)</a:t>
            </a:r>
          </a:p>
          <a:p>
            <a:pPr marL="1120140" lvl="2" indent="-457200">
              <a:buFont typeface="Arial"/>
              <a:buChar char="•"/>
            </a:pPr>
            <a:r>
              <a:rPr lang="fr-FR" dirty="0" smtClean="0"/>
              <a:t>Contexte </a:t>
            </a:r>
          </a:p>
          <a:p>
            <a:pPr marL="1120140" lvl="2" indent="-457200">
              <a:buFont typeface="Arial"/>
              <a:buChar char="•"/>
            </a:pPr>
            <a:r>
              <a:rPr lang="fr-FR" dirty="0" smtClean="0"/>
              <a:t>Objectif/tâche</a:t>
            </a:r>
          </a:p>
          <a:p>
            <a:pPr marL="1120140" lvl="2" indent="-457200">
              <a:buFont typeface="Arial"/>
              <a:buChar char="•"/>
            </a:pPr>
            <a:r>
              <a:rPr lang="fr-FR" dirty="0" smtClean="0"/>
              <a:t>Mobilité/accessibilité</a:t>
            </a:r>
          </a:p>
          <a:p>
            <a:pPr marL="1120140" lvl="2" indent="-457200">
              <a:buFont typeface="Arial"/>
              <a:buChar char="•"/>
            </a:pPr>
            <a:endParaRPr lang="fr-FR" sz="2400" dirty="0" smtClean="0"/>
          </a:p>
          <a:p>
            <a:pPr marL="662940" lvl="2" indent="0">
              <a:buNone/>
            </a:pPr>
            <a:endParaRPr lang="fr-FR" sz="18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Tree>
    <p:extLst>
      <p:ext uri="{BB962C8B-B14F-4D97-AF65-F5344CB8AC3E}">
        <p14:creationId xmlns:p14="http://schemas.microsoft.com/office/powerpoint/2010/main" val="112586886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sur le terrain : réflexion(s)</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297180" lvl="1" indent="0">
              <a:buNone/>
            </a:pPr>
            <a:endParaRPr lang="fr-FR" sz="2200" dirty="0" smtClean="0"/>
          </a:p>
          <a:p>
            <a:pPr marL="754380" lvl="1" indent="-457200">
              <a:buFont typeface="Wingdings" charset="2"/>
              <a:buChar char="Ø"/>
            </a:pPr>
            <a:r>
              <a:rPr lang="fr-FR" sz="2200" dirty="0" smtClean="0"/>
              <a:t>Question éthique</a:t>
            </a:r>
          </a:p>
          <a:p>
            <a:pPr marL="1120140" lvl="2" indent="-457200">
              <a:buFont typeface="Arial"/>
              <a:buChar char="•"/>
            </a:pPr>
            <a:r>
              <a:rPr lang="fr-FR" dirty="0"/>
              <a:t>Disponibilité permanente des informations</a:t>
            </a:r>
          </a:p>
          <a:p>
            <a:pPr marL="1120140" lvl="2" indent="-457200">
              <a:buFont typeface="Arial"/>
              <a:buChar char="•"/>
            </a:pPr>
            <a:r>
              <a:rPr lang="fr-FR" dirty="0"/>
              <a:t>Protection de la vie privée et sécurité des infrastructures ou des applications</a:t>
            </a:r>
            <a:r>
              <a:rPr lang="fr-FR" dirty="0" smtClean="0"/>
              <a:t>.</a:t>
            </a:r>
          </a:p>
          <a:p>
            <a:pPr marL="1120140" lvl="2" indent="-457200">
              <a:buFont typeface="Arial"/>
              <a:buChar char="•"/>
            </a:pPr>
            <a:endParaRPr lang="fr-FR" dirty="0"/>
          </a:p>
          <a:p>
            <a:pPr marL="1120140" lvl="2" indent="-457200">
              <a:buFont typeface="Arial"/>
              <a:buChar char="•"/>
            </a:pPr>
            <a:endParaRPr lang="fr-FR" dirty="0"/>
          </a:p>
          <a:p>
            <a:pPr marL="754380" lvl="1" indent="-457200">
              <a:buFont typeface="Wingdings" charset="2"/>
              <a:buChar char="Ø"/>
            </a:pPr>
            <a:r>
              <a:rPr lang="fr-FR" dirty="0" smtClean="0"/>
              <a:t>Complément </a:t>
            </a:r>
            <a:r>
              <a:rPr lang="fr-FR" dirty="0"/>
              <a:t>à d’autres méthodes en fonction des objectifs poursuivis et du contexte ! </a:t>
            </a:r>
          </a:p>
          <a:p>
            <a:pPr marL="297180" lvl="1" indent="0">
              <a:buNone/>
            </a:pPr>
            <a:endParaRPr lang="fr-FR" sz="22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
        <p:nvSpPr>
          <p:cNvPr id="5" name="ZoneTexte 4"/>
          <p:cNvSpPr txBox="1"/>
          <p:nvPr/>
        </p:nvSpPr>
        <p:spPr>
          <a:xfrm>
            <a:off x="336884" y="6126163"/>
            <a:ext cx="8229600" cy="307777"/>
          </a:xfrm>
          <a:prstGeom prst="rect">
            <a:avLst/>
          </a:prstGeom>
          <a:noFill/>
        </p:spPr>
        <p:txBody>
          <a:bodyPr wrap="square" rtlCol="0">
            <a:spAutoFit/>
          </a:bodyPr>
          <a:lstStyle/>
          <a:p>
            <a:pPr algn="ctr"/>
            <a:r>
              <a:rPr lang="fr-FR" sz="1400" i="1" dirty="0" smtClean="0"/>
              <a:t>Technologies mobiles : effet de mode ou réelle plus-value pédagogique?</a:t>
            </a:r>
            <a:endParaRPr lang="fr-FR" sz="1400" i="1" dirty="0"/>
          </a:p>
        </p:txBody>
      </p:sp>
    </p:spTree>
    <p:extLst>
      <p:ext uri="{BB962C8B-B14F-4D97-AF65-F5344CB8AC3E}">
        <p14:creationId xmlns:p14="http://schemas.microsoft.com/office/powerpoint/2010/main" val="195165060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60638"/>
            <a:ext cx="7511472" cy="1143000"/>
          </a:xfrm>
        </p:spPr>
        <p:txBody>
          <a:bodyPr>
            <a:normAutofit/>
          </a:bodyPr>
          <a:lstStyle/>
          <a:p>
            <a:pPr algn="ctr"/>
            <a:r>
              <a:rPr lang="fr-FR" dirty="0" smtClean="0"/>
              <a:t>Merci pour votre attention !</a:t>
            </a:r>
            <a:endParaRPr lang="fr-FR" dirty="0"/>
          </a:p>
        </p:txBody>
      </p:sp>
      <p:sp>
        <p:nvSpPr>
          <p:cNvPr id="5" name="ZoneTexte 4"/>
          <p:cNvSpPr txBox="1"/>
          <p:nvPr/>
        </p:nvSpPr>
        <p:spPr>
          <a:xfrm>
            <a:off x="336884" y="6126163"/>
            <a:ext cx="8229600" cy="307777"/>
          </a:xfrm>
          <a:prstGeom prst="rect">
            <a:avLst/>
          </a:prstGeom>
          <a:noFill/>
        </p:spPr>
        <p:txBody>
          <a:bodyPr wrap="square" rtlCol="0">
            <a:spAutoFit/>
          </a:bodyPr>
          <a:lstStyle/>
          <a:p>
            <a:pPr algn="ctr"/>
            <a:r>
              <a:rPr lang="fr-FR" sz="1400" i="1" dirty="0" smtClean="0"/>
              <a:t>Technologies mobiles : effet de mode ou réelle plus-value pédagogique?</a:t>
            </a:r>
            <a:endParaRPr lang="fr-FR" sz="1400" i="1" dirty="0"/>
          </a:p>
        </p:txBody>
      </p:sp>
      <p:sp>
        <p:nvSpPr>
          <p:cNvPr id="6" name="Espace réservé du contenu 5"/>
          <p:cNvSpPr>
            <a:spLocks noGrp="1"/>
          </p:cNvSpPr>
          <p:nvPr>
            <p:ph idx="1"/>
          </p:nvPr>
        </p:nvSpPr>
        <p:spPr>
          <a:xfrm>
            <a:off x="336884" y="5619376"/>
            <a:ext cx="7620000" cy="4800600"/>
          </a:xfrm>
        </p:spPr>
        <p:txBody>
          <a:bodyPr/>
          <a:lstStyle/>
          <a:p>
            <a:pPr>
              <a:buFont typeface="Wingdings" charset="2"/>
              <a:buChar char="Ø"/>
            </a:pPr>
            <a:endParaRPr lang="fr-FR" dirty="0" smtClean="0"/>
          </a:p>
        </p:txBody>
      </p:sp>
      <p:sp>
        <p:nvSpPr>
          <p:cNvPr id="3" name="ZoneTexte 2"/>
          <p:cNvSpPr txBox="1"/>
          <p:nvPr/>
        </p:nvSpPr>
        <p:spPr>
          <a:xfrm>
            <a:off x="2943413" y="4213412"/>
            <a:ext cx="3421528" cy="461665"/>
          </a:xfrm>
          <a:prstGeom prst="rect">
            <a:avLst/>
          </a:prstGeom>
          <a:noFill/>
        </p:spPr>
        <p:txBody>
          <a:bodyPr wrap="square" rtlCol="0">
            <a:spAutoFit/>
          </a:bodyPr>
          <a:lstStyle/>
          <a:p>
            <a:r>
              <a:rPr lang="fr-FR" sz="2400" dirty="0" err="1" smtClean="0"/>
              <a:t>zoe.risack@ulg.ac.be</a:t>
            </a:r>
            <a:endParaRPr lang="fr-FR" sz="2400" dirty="0"/>
          </a:p>
        </p:txBody>
      </p:sp>
    </p:spTree>
    <p:extLst>
      <p:ext uri="{BB962C8B-B14F-4D97-AF65-F5344CB8AC3E}">
        <p14:creationId xmlns:p14="http://schemas.microsoft.com/office/powerpoint/2010/main" val="262508126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64553"/>
            <a:ext cx="7927683" cy="4800600"/>
          </a:xfrm>
        </p:spPr>
        <p:txBody>
          <a:bodyPr>
            <a:normAutofit lnSpcReduction="10000"/>
          </a:bodyPr>
          <a:lstStyle/>
          <a:p>
            <a:pPr marL="457200" indent="-457200"/>
            <a:r>
              <a:rPr lang="fr-FR" sz="2800" dirty="0" smtClean="0"/>
              <a:t>Le Mobile Learning</a:t>
            </a:r>
          </a:p>
          <a:p>
            <a:pPr marL="0" indent="0">
              <a:buNone/>
            </a:pPr>
            <a:endParaRPr lang="fr-FR" sz="2800" dirty="0" smtClean="0"/>
          </a:p>
          <a:p>
            <a:pPr marL="1120140" lvl="2" indent="-457200">
              <a:buFont typeface="Arial"/>
              <a:buChar char="•"/>
            </a:pPr>
            <a:r>
              <a:rPr lang="fr-FR" sz="2000" b="1" dirty="0" smtClean="0"/>
              <a:t>Le Mobile Learning </a:t>
            </a:r>
            <a:r>
              <a:rPr lang="fr-FR" sz="2000" dirty="0" smtClean="0"/>
              <a:t>c’est </a:t>
            </a:r>
            <a:r>
              <a:rPr lang="fr-FR" dirty="0" smtClean="0"/>
              <a:t>« </a:t>
            </a:r>
            <a:r>
              <a:rPr lang="fr-FR" i="1" dirty="0" smtClean="0"/>
              <a:t>tout apprentissage qui se fait à l’aide d’appareils mobiles</a:t>
            </a:r>
            <a:r>
              <a:rPr lang="fr-FR" dirty="0" smtClean="0"/>
              <a:t> » </a:t>
            </a:r>
            <a:r>
              <a:rPr lang="fr-FR" sz="1600" i="1" dirty="0" smtClean="0"/>
              <a:t>(Quinn, 2000)</a:t>
            </a:r>
            <a:r>
              <a:rPr lang="fr-FR" dirty="0" smtClean="0"/>
              <a:t>.  </a:t>
            </a:r>
          </a:p>
          <a:p>
            <a:pPr marL="1120140" lvl="2" indent="-457200">
              <a:buFont typeface="Arial"/>
              <a:buChar char="•"/>
            </a:pPr>
            <a:endParaRPr lang="fr-FR" sz="800" dirty="0" smtClean="0"/>
          </a:p>
          <a:p>
            <a:pPr marL="662940" lvl="2" indent="0">
              <a:buNone/>
            </a:pPr>
            <a:r>
              <a:rPr lang="fr-FR" dirty="0" smtClean="0"/>
              <a:t>         Mais c’est aussi « (…) </a:t>
            </a:r>
            <a:r>
              <a:rPr lang="fr-FR" i="1" dirty="0" smtClean="0"/>
              <a:t>l’acquisition de toute connaissance et habileté à             	    l’aide des technologies mobiles, peu importe le lieu ou le temps,    	             	    entraînant un changement de comportement</a:t>
            </a:r>
            <a:r>
              <a:rPr lang="fr-FR" dirty="0" smtClean="0"/>
              <a:t> » </a:t>
            </a:r>
            <a:r>
              <a:rPr lang="fr-FR" sz="1600" i="1" dirty="0" smtClean="0"/>
              <a:t>(</a:t>
            </a:r>
            <a:r>
              <a:rPr lang="fr-FR" sz="1600" i="1" dirty="0" err="1" smtClean="0"/>
              <a:t>Geddes</a:t>
            </a:r>
            <a:r>
              <a:rPr lang="fr-FR" sz="1600" i="1" dirty="0" smtClean="0"/>
              <a:t>, 2004)</a:t>
            </a:r>
          </a:p>
          <a:p>
            <a:pPr marL="662940" lvl="2" indent="0">
              <a:buNone/>
            </a:pPr>
            <a:endParaRPr lang="fr-FR" sz="1600" i="1" dirty="0" smtClean="0"/>
          </a:p>
          <a:p>
            <a:pPr marL="1120140" lvl="2" indent="-457200">
              <a:buFont typeface="Arial"/>
              <a:buChar char="•"/>
            </a:pPr>
            <a:r>
              <a:rPr lang="fr-FR" sz="2000" b="1" dirty="0" smtClean="0"/>
              <a:t>Différents termes </a:t>
            </a:r>
          </a:p>
          <a:p>
            <a:pPr marL="1394460" lvl="3" indent="-457200">
              <a:buFont typeface="Arial"/>
              <a:buChar char="•"/>
            </a:pPr>
            <a:r>
              <a:rPr lang="fr-FR" dirty="0" smtClean="0"/>
              <a:t>Mobile Learning (M-Learning)</a:t>
            </a:r>
          </a:p>
          <a:p>
            <a:pPr marL="1394460" lvl="3" indent="-457200">
              <a:buFont typeface="Arial"/>
              <a:buChar char="•"/>
            </a:pPr>
            <a:r>
              <a:rPr lang="fr-FR" dirty="0" err="1" smtClean="0"/>
              <a:t>Ubiquitous</a:t>
            </a:r>
            <a:r>
              <a:rPr lang="fr-FR" dirty="0" smtClean="0"/>
              <a:t> Learning (U-Learning)</a:t>
            </a:r>
          </a:p>
          <a:p>
            <a:pPr marL="1394460" lvl="3" indent="-457200">
              <a:buFont typeface="Arial"/>
              <a:buChar char="•"/>
            </a:pPr>
            <a:r>
              <a:rPr lang="fr-FR" dirty="0" err="1" smtClean="0"/>
              <a:t>Handheld</a:t>
            </a:r>
            <a:r>
              <a:rPr lang="fr-FR" dirty="0" smtClean="0"/>
              <a:t> Learning</a:t>
            </a:r>
          </a:p>
          <a:p>
            <a:pPr marL="1394460" lvl="3" indent="-457200">
              <a:buFont typeface="Arial"/>
              <a:buChar char="•"/>
            </a:pPr>
            <a:r>
              <a:rPr lang="fr-FR" dirty="0" smtClean="0"/>
              <a:t>Apprentissage nomade</a:t>
            </a:r>
          </a:p>
          <a:p>
            <a:pPr marL="1394460" lvl="3" indent="-457200">
              <a:buFont typeface="Arial"/>
              <a:buChar char="•"/>
            </a:pPr>
            <a:r>
              <a:rPr lang="fr-FR" dirty="0" smtClean="0"/>
              <a:t>Pédagogie embarquée</a:t>
            </a:r>
          </a:p>
          <a:p>
            <a:pPr marL="937260" lvl="3" indent="0">
              <a:buNone/>
            </a:pPr>
            <a:endParaRPr lang="fr-FR" dirty="0" smtClean="0"/>
          </a:p>
          <a:p>
            <a:pPr marL="1394460" lvl="3" indent="-457200">
              <a:buFont typeface="Arial"/>
              <a:buChar char="•"/>
            </a:pPr>
            <a:endParaRPr lang="fr-FR" b="1" dirty="0" smtClean="0"/>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Tree>
    <p:extLst>
      <p:ext uri="{BB962C8B-B14F-4D97-AF65-F5344CB8AC3E}">
        <p14:creationId xmlns:p14="http://schemas.microsoft.com/office/powerpoint/2010/main" val="1332677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88740"/>
            <a:ext cx="7927683" cy="4800600"/>
          </a:xfrm>
        </p:spPr>
        <p:txBody>
          <a:bodyPr>
            <a:normAutofit/>
          </a:bodyPr>
          <a:lstStyle/>
          <a:p>
            <a:pPr indent="-342900"/>
            <a:r>
              <a:rPr lang="fr-FR" sz="2800" dirty="0" smtClean="0"/>
              <a:t>Smartphones</a:t>
            </a:r>
          </a:p>
          <a:p>
            <a:pPr marL="0" indent="0">
              <a:buNone/>
            </a:pPr>
            <a:endParaRPr lang="fr-FR" sz="2400" dirty="0" smtClean="0"/>
          </a:p>
          <a:p>
            <a:pPr marL="0" indent="0">
              <a:buNone/>
            </a:pPr>
            <a:endParaRPr lang="fr-FR" dirty="0" smtClean="0"/>
          </a:p>
        </p:txBody>
      </p:sp>
      <p:pic>
        <p:nvPicPr>
          <p:cNvPr id="4" name="Image 3" descr="smartphon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3289" y="2461840"/>
            <a:ext cx="4025900" cy="4127500"/>
          </a:xfrm>
          <a:prstGeom prst="rect">
            <a:avLst/>
          </a:prstGeom>
        </p:spPr>
      </p:pic>
    </p:spTree>
    <p:extLst>
      <p:ext uri="{BB962C8B-B14F-4D97-AF65-F5344CB8AC3E}">
        <p14:creationId xmlns:p14="http://schemas.microsoft.com/office/powerpoint/2010/main" val="28433264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06281"/>
            <a:ext cx="7927683" cy="4800600"/>
          </a:xfrm>
        </p:spPr>
        <p:txBody>
          <a:bodyPr>
            <a:normAutofit/>
          </a:bodyPr>
          <a:lstStyle/>
          <a:p>
            <a:pPr indent="-342900"/>
            <a:r>
              <a:rPr lang="fr-FR" sz="2800" dirty="0" smtClean="0"/>
              <a:t>Lecteurs multimédias</a:t>
            </a:r>
            <a:endParaRPr lang="fr-FR" sz="2400" dirty="0" smtClean="0"/>
          </a:p>
          <a:p>
            <a:pPr marL="0" indent="0">
              <a:buNone/>
            </a:pPr>
            <a:endParaRPr lang="fr-FR" dirty="0" smtClean="0"/>
          </a:p>
        </p:txBody>
      </p:sp>
      <p:pic>
        <p:nvPicPr>
          <p:cNvPr id="5" name="Image 4" descr="lecteur multimedia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823" y="2897094"/>
            <a:ext cx="5255559" cy="3503706"/>
          </a:xfrm>
          <a:prstGeom prst="rect">
            <a:avLst/>
          </a:prstGeom>
        </p:spPr>
      </p:pic>
      <p:pic>
        <p:nvPicPr>
          <p:cNvPr id="6" name="Image 5" descr="lecteur multimédi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5000" y="2650564"/>
            <a:ext cx="3839882" cy="3839882"/>
          </a:xfrm>
          <a:prstGeom prst="rect">
            <a:avLst/>
          </a:prstGeom>
        </p:spPr>
      </p:pic>
    </p:spTree>
    <p:extLst>
      <p:ext uri="{BB962C8B-B14F-4D97-AF65-F5344CB8AC3E}">
        <p14:creationId xmlns:p14="http://schemas.microsoft.com/office/powerpoint/2010/main" val="16979934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06281"/>
            <a:ext cx="7927683" cy="4800600"/>
          </a:xfrm>
        </p:spPr>
        <p:txBody>
          <a:bodyPr>
            <a:normAutofit/>
          </a:bodyPr>
          <a:lstStyle/>
          <a:p>
            <a:pPr indent="-342900"/>
            <a:r>
              <a:rPr lang="fr-FR" sz="2800" dirty="0" smtClean="0"/>
              <a:t>Tablettes tactiles</a:t>
            </a:r>
            <a:endParaRPr lang="fr-FR" sz="2400" dirty="0" smtClean="0"/>
          </a:p>
          <a:p>
            <a:pPr marL="0" indent="0">
              <a:buNone/>
            </a:pPr>
            <a:endParaRPr lang="fr-FR" dirty="0" smtClean="0"/>
          </a:p>
        </p:txBody>
      </p:sp>
      <p:pic>
        <p:nvPicPr>
          <p:cNvPr id="4" name="Image 3" descr="tablette tactile IPA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8425">
            <a:off x="4078941" y="2069353"/>
            <a:ext cx="4102847" cy="4102847"/>
          </a:xfrm>
          <a:prstGeom prst="rect">
            <a:avLst/>
          </a:prstGeom>
        </p:spPr>
      </p:pic>
      <p:pic>
        <p:nvPicPr>
          <p:cNvPr id="7" name="Image 6" descr="asu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881" y="2659528"/>
            <a:ext cx="3414059" cy="3414059"/>
          </a:xfrm>
          <a:prstGeom prst="rect">
            <a:avLst/>
          </a:prstGeom>
        </p:spPr>
      </p:pic>
    </p:spTree>
    <p:extLst>
      <p:ext uri="{BB962C8B-B14F-4D97-AF65-F5344CB8AC3E}">
        <p14:creationId xmlns:p14="http://schemas.microsoft.com/office/powerpoint/2010/main" val="39122635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06281"/>
            <a:ext cx="7927683" cy="4800600"/>
          </a:xfrm>
        </p:spPr>
        <p:txBody>
          <a:bodyPr>
            <a:normAutofit/>
          </a:bodyPr>
          <a:lstStyle/>
          <a:p>
            <a:pPr indent="-342900"/>
            <a:r>
              <a:rPr lang="fr-FR" sz="2800" dirty="0" smtClean="0"/>
              <a:t>Consoles de jeu</a:t>
            </a:r>
            <a:endParaRPr lang="fr-FR" sz="2400" dirty="0" smtClean="0"/>
          </a:p>
          <a:p>
            <a:pPr marL="0" indent="0">
              <a:buNone/>
            </a:pPr>
            <a:endParaRPr lang="fr-FR" dirty="0" smtClean="0"/>
          </a:p>
        </p:txBody>
      </p:sp>
      <p:pic>
        <p:nvPicPr>
          <p:cNvPr id="5" name="Image 4" descr="console de jeux nintend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700" y="2882898"/>
            <a:ext cx="3922059" cy="3623983"/>
          </a:xfrm>
          <a:prstGeom prst="rect">
            <a:avLst/>
          </a:prstGeom>
        </p:spPr>
      </p:pic>
      <p:sp>
        <p:nvSpPr>
          <p:cNvPr id="6" name="ZoneTexte 5"/>
          <p:cNvSpPr txBox="1"/>
          <p:nvPr/>
        </p:nvSpPr>
        <p:spPr>
          <a:xfrm>
            <a:off x="1030941" y="2674471"/>
            <a:ext cx="184666" cy="369332"/>
          </a:xfrm>
          <a:prstGeom prst="rect">
            <a:avLst/>
          </a:prstGeom>
          <a:noFill/>
        </p:spPr>
        <p:txBody>
          <a:bodyPr wrap="none" rtlCol="0">
            <a:spAutoFit/>
          </a:bodyPr>
          <a:lstStyle/>
          <a:p>
            <a:endParaRPr lang="fr-FR" dirty="0"/>
          </a:p>
        </p:txBody>
      </p:sp>
      <p:pic>
        <p:nvPicPr>
          <p:cNvPr id="8" name="Image 7" descr="console de jeux son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46222">
            <a:off x="4095758" y="3215247"/>
            <a:ext cx="3941751" cy="2167963"/>
          </a:xfrm>
          <a:prstGeom prst="rect">
            <a:avLst/>
          </a:prstGeom>
        </p:spPr>
      </p:pic>
    </p:spTree>
    <p:extLst>
      <p:ext uri="{BB962C8B-B14F-4D97-AF65-F5344CB8AC3E}">
        <p14:creationId xmlns:p14="http://schemas.microsoft.com/office/powerpoint/2010/main" val="310691891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7511472" cy="1143000"/>
          </a:xfrm>
        </p:spPr>
        <p:txBody>
          <a:bodyPr>
            <a:normAutofit fontScale="90000"/>
          </a:bodyPr>
          <a:lstStyle/>
          <a:p>
            <a:pPr algn="ctr"/>
            <a:r>
              <a:rPr lang="fr-FR" dirty="0" smtClean="0"/>
              <a:t>Technologies mobiles et apprentissage</a:t>
            </a:r>
            <a:endParaRPr lang="fr-FR" dirty="0"/>
          </a:p>
        </p:txBody>
      </p:sp>
      <p:sp>
        <p:nvSpPr>
          <p:cNvPr id="3" name="Espace réservé du contenu 2"/>
          <p:cNvSpPr>
            <a:spLocks noGrp="1"/>
          </p:cNvSpPr>
          <p:nvPr>
            <p:ph idx="1"/>
          </p:nvPr>
        </p:nvSpPr>
        <p:spPr>
          <a:xfrm>
            <a:off x="457199" y="1764553"/>
            <a:ext cx="7927683" cy="4800600"/>
          </a:xfrm>
        </p:spPr>
        <p:txBody>
          <a:bodyPr>
            <a:normAutofit fontScale="92500" lnSpcReduction="10000"/>
          </a:bodyPr>
          <a:lstStyle/>
          <a:p>
            <a:pPr indent="-342900"/>
            <a:r>
              <a:rPr lang="fr-FR" sz="2800" dirty="0" smtClean="0"/>
              <a:t>Le </a:t>
            </a:r>
            <a:r>
              <a:rPr lang="fr-FR" sz="3000" dirty="0" smtClean="0"/>
              <a:t>Mobile</a:t>
            </a:r>
            <a:r>
              <a:rPr lang="fr-FR" sz="2800" dirty="0" smtClean="0"/>
              <a:t> Learning  </a:t>
            </a:r>
          </a:p>
          <a:p>
            <a:pPr marL="297180" lvl="1" indent="0">
              <a:buNone/>
            </a:pPr>
            <a:endParaRPr lang="fr-FR" sz="2200" dirty="0" smtClean="0"/>
          </a:p>
          <a:p>
            <a:pPr marL="1120140" lvl="2" indent="-457200">
              <a:buFont typeface="Arial"/>
              <a:buChar char="•"/>
            </a:pPr>
            <a:r>
              <a:rPr lang="fr-FR" sz="2200" b="1" dirty="0" smtClean="0"/>
              <a:t>Les 3 phases de M. </a:t>
            </a:r>
            <a:r>
              <a:rPr lang="fr-FR" sz="2200" b="1" dirty="0" err="1" smtClean="0"/>
              <a:t>Sharples</a:t>
            </a:r>
            <a:r>
              <a:rPr lang="fr-FR" sz="2000" b="1" dirty="0" smtClean="0"/>
              <a:t> </a:t>
            </a:r>
            <a:r>
              <a:rPr lang="fr-FR" sz="1400" i="1" dirty="0" smtClean="0"/>
              <a:t>(</a:t>
            </a:r>
            <a:r>
              <a:rPr lang="fr-FR" sz="1400" i="1" dirty="0" err="1" smtClean="0"/>
              <a:t>Pachler</a:t>
            </a:r>
            <a:r>
              <a:rPr lang="fr-FR" sz="1400" i="1" dirty="0" smtClean="0"/>
              <a:t>, </a:t>
            </a:r>
            <a:r>
              <a:rPr lang="fr-FR" sz="1400" i="1" dirty="0" err="1" smtClean="0"/>
              <a:t>Bachmair</a:t>
            </a:r>
            <a:r>
              <a:rPr lang="fr-FR" sz="1400" i="1" dirty="0" smtClean="0"/>
              <a:t> &amp; Cook, 2010)</a:t>
            </a:r>
          </a:p>
          <a:p>
            <a:pPr marL="662940" lvl="2" indent="0">
              <a:buNone/>
            </a:pPr>
            <a:endParaRPr lang="fr-FR" sz="1400" b="1" i="1" dirty="0" smtClean="0"/>
          </a:p>
          <a:p>
            <a:pPr marL="937260" lvl="3" indent="0">
              <a:buNone/>
            </a:pPr>
            <a:r>
              <a:rPr lang="fr-FR" sz="1800" b="1" dirty="0" smtClean="0"/>
              <a:t>		1</a:t>
            </a:r>
            <a:r>
              <a:rPr lang="fr-FR" sz="1800" b="1" dirty="0"/>
              <a:t>. Questionnement sur les outils  - </a:t>
            </a:r>
            <a:r>
              <a:rPr lang="fr-FR" b="1" dirty="0" smtClean="0"/>
              <a:t> </a:t>
            </a:r>
            <a:r>
              <a:rPr lang="fr-FR" b="1" i="1" dirty="0"/>
              <a:t>« push learning »</a:t>
            </a:r>
          </a:p>
          <a:p>
            <a:pPr marL="2400300" lvl="8" indent="-457200">
              <a:buFont typeface="Wingdings" charset="2"/>
              <a:buChar char="Ø"/>
            </a:pPr>
            <a:r>
              <a:rPr lang="fr-FR" dirty="0"/>
              <a:t>Projet</a:t>
            </a:r>
            <a:r>
              <a:rPr lang="fr-FR" i="1" dirty="0"/>
              <a:t> « Learning2go » </a:t>
            </a:r>
            <a:r>
              <a:rPr lang="fr-FR" dirty="0"/>
              <a:t>(</a:t>
            </a:r>
            <a:r>
              <a:rPr lang="fr-FR" dirty="0" smtClean="0"/>
              <a:t>Angleterre</a:t>
            </a:r>
            <a:r>
              <a:rPr lang="fr-FR" dirty="0"/>
              <a:t>)</a:t>
            </a:r>
          </a:p>
          <a:p>
            <a:pPr marL="1211580" lvl="4" indent="0">
              <a:buNone/>
            </a:pPr>
            <a:endParaRPr lang="fr-FR" dirty="0"/>
          </a:p>
          <a:p>
            <a:pPr marL="937260" lvl="3" indent="0">
              <a:buNone/>
            </a:pPr>
            <a:r>
              <a:rPr lang="fr-FR" sz="1800" b="1" dirty="0"/>
              <a:t>		2. Apprentissages </a:t>
            </a:r>
            <a:r>
              <a:rPr lang="fr-FR" sz="1800" b="1" i="1" dirty="0"/>
              <a:t>« hors classe»</a:t>
            </a:r>
          </a:p>
          <a:p>
            <a:pPr marL="2400300" lvl="8" indent="-457200">
              <a:buFont typeface="Wingdings" charset="2"/>
              <a:buChar char="Ø"/>
            </a:pPr>
            <a:r>
              <a:rPr lang="fr-FR" dirty="0"/>
              <a:t>Projet</a:t>
            </a:r>
            <a:r>
              <a:rPr lang="fr-FR" i="1" dirty="0"/>
              <a:t> « </a:t>
            </a:r>
            <a:r>
              <a:rPr lang="fr-FR" i="1" dirty="0" err="1"/>
              <a:t>Skattjakt</a:t>
            </a:r>
            <a:r>
              <a:rPr lang="fr-FR" i="1" dirty="0"/>
              <a:t>  </a:t>
            </a:r>
            <a:r>
              <a:rPr lang="fr-FR" i="1" dirty="0" err="1"/>
              <a:t>Treasurehunt</a:t>
            </a:r>
            <a:r>
              <a:rPr lang="fr-FR" i="1" dirty="0"/>
              <a:t> » </a:t>
            </a:r>
            <a:r>
              <a:rPr lang="fr-FR" dirty="0"/>
              <a:t>(</a:t>
            </a:r>
            <a:r>
              <a:rPr lang="fr-FR" dirty="0" smtClean="0"/>
              <a:t>Suède</a:t>
            </a:r>
            <a:r>
              <a:rPr lang="fr-FR" dirty="0"/>
              <a:t>)</a:t>
            </a:r>
            <a:endParaRPr lang="fr-FR" i="1" dirty="0"/>
          </a:p>
          <a:p>
            <a:pPr marL="1211580" lvl="4" indent="0">
              <a:buNone/>
            </a:pPr>
            <a:endParaRPr lang="fr-FR" i="1" dirty="0"/>
          </a:p>
          <a:p>
            <a:pPr marL="937260" lvl="3" indent="0">
              <a:buNone/>
            </a:pPr>
            <a:r>
              <a:rPr lang="fr-FR" sz="1800" b="1" dirty="0"/>
              <a:t>		3. Mobilité des apprenants en tant que collectif</a:t>
            </a:r>
            <a:endParaRPr lang="fr-FR" b="1" dirty="0"/>
          </a:p>
          <a:p>
            <a:pPr lvl="8" indent="-342900">
              <a:buFont typeface="Wingdings" charset="2"/>
              <a:buChar char="Ø"/>
            </a:pPr>
            <a:r>
              <a:rPr lang="fr-FR" dirty="0"/>
              <a:t>   </a:t>
            </a:r>
            <a:r>
              <a:rPr lang="fr-FR" dirty="0" smtClean="0"/>
              <a:t>Projet </a:t>
            </a:r>
            <a:r>
              <a:rPr lang="fr-FR" i="1" dirty="0"/>
              <a:t>« </a:t>
            </a:r>
            <a:r>
              <a:rPr lang="fr-FR" i="1" dirty="0" err="1"/>
              <a:t>Contsens</a:t>
            </a:r>
            <a:r>
              <a:rPr lang="fr-FR" i="1" dirty="0"/>
              <a:t> » </a:t>
            </a:r>
            <a:r>
              <a:rPr lang="fr-FR" dirty="0"/>
              <a:t>(Europe)              </a:t>
            </a:r>
          </a:p>
          <a:p>
            <a:pPr marL="1120140" lvl="2" indent="-457200">
              <a:buFont typeface="Arial"/>
              <a:buChar char="•"/>
            </a:pPr>
            <a:endParaRPr lang="fr-FR" sz="1400" b="1" i="1" dirty="0" smtClean="0"/>
          </a:p>
          <a:p>
            <a:pPr marL="1120140" lvl="2" indent="-457200">
              <a:buFont typeface="Arial"/>
              <a:buChar char="•"/>
            </a:pPr>
            <a:r>
              <a:rPr lang="fr-FR" sz="2200" b="1" dirty="0" smtClean="0"/>
              <a:t>Ce processus n’est pas diachronique !</a:t>
            </a:r>
          </a:p>
          <a:p>
            <a:pPr marL="1120140" lvl="2" indent="-457200">
              <a:buFont typeface="Arial"/>
              <a:buChar char="•"/>
            </a:pPr>
            <a:endParaRPr lang="fr-FR" sz="1800" dirty="0" smtClean="0"/>
          </a:p>
          <a:p>
            <a:pPr marL="937260" lvl="3" indent="0">
              <a:buNone/>
            </a:pPr>
            <a:r>
              <a:rPr lang="fr-FR" sz="1800" b="1" dirty="0" smtClean="0"/>
              <a:t>		</a:t>
            </a:r>
            <a:endParaRPr lang="fr-FR" dirty="0" smtClean="0"/>
          </a:p>
        </p:txBody>
      </p:sp>
    </p:spTree>
    <p:extLst>
      <p:ext uri="{BB962C8B-B14F-4D97-AF65-F5344CB8AC3E}">
        <p14:creationId xmlns:p14="http://schemas.microsoft.com/office/powerpoint/2010/main" val="9482728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 panorama d’usages</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
        <p:nvSpPr>
          <p:cNvPr id="5" name="ZoneTexte 4"/>
          <p:cNvSpPr txBox="1"/>
          <p:nvPr/>
        </p:nvSpPr>
        <p:spPr>
          <a:xfrm>
            <a:off x="336884" y="6126163"/>
            <a:ext cx="8229600" cy="307777"/>
          </a:xfrm>
          <a:prstGeom prst="rect">
            <a:avLst/>
          </a:prstGeom>
          <a:noFill/>
        </p:spPr>
        <p:txBody>
          <a:bodyPr wrap="square" rtlCol="0">
            <a:spAutoFit/>
          </a:bodyPr>
          <a:lstStyle/>
          <a:p>
            <a:r>
              <a:rPr lang="fr-FR" sz="1400" i="1" dirty="0" smtClean="0"/>
              <a:t>*Étude de l’agence « </a:t>
            </a:r>
            <a:r>
              <a:rPr lang="fr-FR" sz="1400" i="1" dirty="0" err="1" smtClean="0"/>
              <a:t>Seven</a:t>
            </a:r>
            <a:r>
              <a:rPr lang="fr-FR" sz="1400" i="1" dirty="0" smtClean="0"/>
              <a:t> » (2011)</a:t>
            </a:r>
            <a:endParaRPr lang="fr-FR" sz="1400" i="1" dirty="0"/>
          </a:p>
        </p:txBody>
      </p:sp>
      <p:graphicFrame>
        <p:nvGraphicFramePr>
          <p:cNvPr id="6" name="Graphique 5" title="Usages de l'Ipad au Royaume-Uni (2011)"/>
          <p:cNvGraphicFramePr>
            <a:graphicFrameLocks/>
          </p:cNvGraphicFramePr>
          <p:nvPr>
            <p:extLst>
              <p:ext uri="{D42A27DB-BD31-4B8C-83A1-F6EECF244321}">
                <p14:modId xmlns:p14="http://schemas.microsoft.com/office/powerpoint/2010/main" val="907658962"/>
              </p:ext>
            </p:extLst>
          </p:nvPr>
        </p:nvGraphicFramePr>
        <p:xfrm>
          <a:off x="1111250" y="1600199"/>
          <a:ext cx="63119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834691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11472" cy="1143000"/>
          </a:xfrm>
        </p:spPr>
        <p:txBody>
          <a:bodyPr>
            <a:normAutofit fontScale="90000"/>
          </a:bodyPr>
          <a:lstStyle/>
          <a:p>
            <a:pPr algn="ctr"/>
            <a:r>
              <a:rPr lang="fr-FR" dirty="0" smtClean="0"/>
              <a:t>Technologies mobiles : panorama d’usages</a:t>
            </a:r>
            <a:endParaRPr lang="fr-FR" dirty="0"/>
          </a:p>
        </p:txBody>
      </p:sp>
      <p:sp>
        <p:nvSpPr>
          <p:cNvPr id="3" name="Espace réservé du contenu 2"/>
          <p:cNvSpPr>
            <a:spLocks noGrp="1"/>
          </p:cNvSpPr>
          <p:nvPr>
            <p:ph idx="1"/>
          </p:nvPr>
        </p:nvSpPr>
        <p:spPr>
          <a:xfrm>
            <a:off x="457199" y="1600200"/>
            <a:ext cx="7927683" cy="4800600"/>
          </a:xfrm>
        </p:spPr>
        <p:txBody>
          <a:bodyPr>
            <a:normAutofit/>
          </a:bodyPr>
          <a:lstStyle/>
          <a:p>
            <a:pPr marL="754380" lvl="1" indent="-457200">
              <a:buFont typeface="Wingdings" charset="2"/>
              <a:buChar char="Ø"/>
            </a:pPr>
            <a:r>
              <a:rPr lang="fr-FR" sz="2200" dirty="0" smtClean="0"/>
              <a:t>Le mobile-learning peut prendre plusieurs formes :</a:t>
            </a:r>
          </a:p>
          <a:p>
            <a:pPr marL="1120140" lvl="2" indent="-457200">
              <a:buFont typeface="Arial"/>
              <a:buChar char="•"/>
            </a:pPr>
            <a:r>
              <a:rPr lang="fr-FR" sz="2000" dirty="0" smtClean="0"/>
              <a:t>Documents texte</a:t>
            </a:r>
          </a:p>
          <a:p>
            <a:pPr marL="1120140" lvl="2" indent="-457200">
              <a:buFont typeface="Arial"/>
              <a:buChar char="•"/>
            </a:pPr>
            <a:r>
              <a:rPr lang="fr-FR" sz="2000" dirty="0" smtClean="0"/>
              <a:t>Vidéos/images</a:t>
            </a:r>
          </a:p>
          <a:p>
            <a:pPr marL="1120140" lvl="2" indent="-457200">
              <a:buFont typeface="Arial"/>
              <a:buChar char="•"/>
            </a:pPr>
            <a:r>
              <a:rPr lang="fr-FR" sz="2000" dirty="0" smtClean="0"/>
              <a:t>Pistes audio</a:t>
            </a:r>
          </a:p>
          <a:p>
            <a:pPr marL="1120140" lvl="2" indent="-457200">
              <a:buFont typeface="Arial"/>
              <a:buChar char="•"/>
            </a:pPr>
            <a:r>
              <a:rPr lang="fr-FR" sz="2000" dirty="0" smtClean="0"/>
              <a:t>Programmes de formation</a:t>
            </a:r>
          </a:p>
          <a:p>
            <a:pPr marL="1120140" lvl="2" indent="-457200">
              <a:buFont typeface="Arial"/>
              <a:buChar char="•"/>
            </a:pPr>
            <a:endParaRPr lang="fr-FR" sz="2000" dirty="0" smtClean="0"/>
          </a:p>
          <a:p>
            <a:pPr marL="0" indent="0">
              <a:buNone/>
            </a:pPr>
            <a:endParaRPr lang="fr-FR" sz="2400" dirty="0" smtClean="0"/>
          </a:p>
          <a:p>
            <a:pPr marL="0" indent="0">
              <a:buNone/>
            </a:pPr>
            <a:endParaRPr lang="fr-FR" dirty="0" smtClean="0"/>
          </a:p>
        </p:txBody>
      </p:sp>
    </p:spTree>
    <p:extLst>
      <p:ext uri="{BB962C8B-B14F-4D97-AF65-F5344CB8AC3E}">
        <p14:creationId xmlns:p14="http://schemas.microsoft.com/office/powerpoint/2010/main" val="120924662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jdacency">
  <a:themeElements>
    <a:clrScheme name="Ajd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jd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jd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Ajdacency.thmx</Template>
  <TotalTime>1726</TotalTime>
  <Words>3821</Words>
  <Application>Microsoft Macintosh PowerPoint</Application>
  <PresentationFormat>Présentation à l'écran (4:3)</PresentationFormat>
  <Paragraphs>316</Paragraphs>
  <Slides>15</Slides>
  <Notes>15</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Ajdacency</vt:lpstr>
      <vt:lpstr>Technologies mobiles : effet de mode ou réelle plus-value pédagogique?</vt:lpstr>
      <vt:lpstr>Technologies mobiles et apprentissage</vt:lpstr>
      <vt:lpstr>Technologies mobiles et apprentissage</vt:lpstr>
      <vt:lpstr>Technologies mobiles et apprentissage</vt:lpstr>
      <vt:lpstr>Technologies mobiles et apprentissage</vt:lpstr>
      <vt:lpstr>Technologies mobiles et apprentissage</vt:lpstr>
      <vt:lpstr>Technologies mobiles et apprentissage</vt:lpstr>
      <vt:lpstr>Technologies mobiles : panorama d’usages</vt:lpstr>
      <vt:lpstr>Technologies mobiles : panorama d’usages</vt:lpstr>
      <vt:lpstr>Technologies mobiles : panorama d’usages</vt:lpstr>
      <vt:lpstr>Technologies mobiles : où en est la recherche?</vt:lpstr>
      <vt:lpstr>Technologies mobiles : où en est la recherche?</vt:lpstr>
      <vt:lpstr>Technologies mobiles sur le terrain : réflexion(s)</vt:lpstr>
      <vt:lpstr>Technologies mobiles sur le terrain : réflexion(s)</vt:lpstr>
      <vt:lpstr>Merci pour votre attention !</vt:lpstr>
    </vt:vector>
  </TitlesOfParts>
  <Company>Université de Liège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Zoe Risack</dc:creator>
  <cp:lastModifiedBy>hetice</cp:lastModifiedBy>
  <cp:revision>143</cp:revision>
  <cp:lastPrinted>2012-05-23T15:33:27Z</cp:lastPrinted>
  <dcterms:created xsi:type="dcterms:W3CDTF">2011-09-16T08:57:36Z</dcterms:created>
  <dcterms:modified xsi:type="dcterms:W3CDTF">2012-05-24T06:13:31Z</dcterms:modified>
</cp:coreProperties>
</file>