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doc" ContentType="application/msword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embeddings/oleObject1.bin" ContentType="application/vnd.openxmlformats-officedocument.oleObject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6" r:id="rId1"/>
  </p:sldMasterIdLst>
  <p:notesMasterIdLst>
    <p:notesMasterId r:id="rId34"/>
  </p:notesMasterIdLst>
  <p:handoutMasterIdLst>
    <p:handoutMasterId r:id="rId35"/>
  </p:handoutMasterIdLst>
  <p:sldIdLst>
    <p:sldId id="256" r:id="rId2"/>
    <p:sldId id="264" r:id="rId3"/>
    <p:sldId id="257" r:id="rId4"/>
    <p:sldId id="273" r:id="rId5"/>
    <p:sldId id="274" r:id="rId6"/>
    <p:sldId id="265" r:id="rId7"/>
    <p:sldId id="279" r:id="rId8"/>
    <p:sldId id="280" r:id="rId9"/>
    <p:sldId id="281" r:id="rId10"/>
    <p:sldId id="282" r:id="rId11"/>
    <p:sldId id="288" r:id="rId12"/>
    <p:sldId id="283" r:id="rId13"/>
    <p:sldId id="289" r:id="rId14"/>
    <p:sldId id="285" r:id="rId15"/>
    <p:sldId id="286" r:id="rId16"/>
    <p:sldId id="290" r:id="rId17"/>
    <p:sldId id="259" r:id="rId18"/>
    <p:sldId id="267" r:id="rId19"/>
    <p:sldId id="275" r:id="rId20"/>
    <p:sldId id="276" r:id="rId21"/>
    <p:sldId id="277" r:id="rId22"/>
    <p:sldId id="278" r:id="rId23"/>
    <p:sldId id="260" r:id="rId24"/>
    <p:sldId id="268" r:id="rId25"/>
    <p:sldId id="287" r:id="rId26"/>
    <p:sldId id="291" r:id="rId27"/>
    <p:sldId id="261" r:id="rId28"/>
    <p:sldId id="269" r:id="rId29"/>
    <p:sldId id="262" r:id="rId30"/>
    <p:sldId id="270" r:id="rId31"/>
    <p:sldId id="293" r:id="rId32"/>
    <p:sldId id="292" r:id="rId33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7" d="100"/>
          <a:sy n="107" d="100"/>
        </p:scale>
        <p:origin x="-140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A9E79-78E9-3842-9229-9D28261B3A9A}" type="datetimeFigureOut">
              <a:rPr lang="fr-FR" smtClean="0"/>
              <a:t>6/04/11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314857-298F-564C-81C1-F8E95E136006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7541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35521-F951-8644-B8AC-8DB419926567}" type="datetimeFigureOut">
              <a:rPr lang="fr-FR" smtClean="0"/>
              <a:t>6/04/11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D362E-92F2-C94B-82F6-82CEED3C53B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36620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58BB00-CAD3-B443-AE50-441EACF06F04}" type="slidenum">
              <a:rPr lang="fr-FR"/>
              <a:pPr/>
              <a:t>4</a:t>
            </a:fld>
            <a:endParaRPr lang="fr-FR"/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E1E6AD-90B4-1542-903C-21562B394AE5}" type="slidenum">
              <a:rPr lang="fr-FR"/>
              <a:pPr/>
              <a:t>5</a:t>
            </a:fld>
            <a:endParaRPr lang="fr-FR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  idem</a:t>
            </a:r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265C09-7106-4740-A975-08F59584461E}" type="slidenum">
              <a:rPr lang="fr-FR"/>
              <a:pPr/>
              <a:t>12</a:t>
            </a:fld>
            <a:endParaRPr lang="fr-FR"/>
          </a:p>
        </p:txBody>
      </p:sp>
      <p:sp>
        <p:nvSpPr>
          <p:cNvPr id="1054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54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AF011E-2ABD-4547-BC3E-8BCEAF328A08}" type="slidenum">
              <a:rPr lang="fr-FR"/>
              <a:pPr/>
              <a:t>25</a:t>
            </a:fld>
            <a:endParaRPr lang="fr-FR"/>
          </a:p>
        </p:txBody>
      </p:sp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fr-BE"/>
              <a:t>Brigitte</a:t>
            </a:r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6018"/>
            <a:ext cx="9144000" cy="7015527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4086268"/>
            <a:ext cx="9144000" cy="2840762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715045" y="393348"/>
            <a:ext cx="6302690" cy="5311757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13761" y="2972175"/>
            <a:ext cx="53340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BE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57100F-A3EB-284F-9A2B-75BCF9253DB8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13761" y="1021625"/>
            <a:ext cx="5334000" cy="1943762"/>
          </a:xfrm>
        </p:spPr>
        <p:txBody>
          <a:bodyPr/>
          <a:lstStyle/>
          <a:p>
            <a:r>
              <a:rPr lang="nl-BE" dirty="0" smtClean="0"/>
              <a:t>Cliquez et modifiez le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38236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F0BAA-ABD2-6A4A-8DE4-C5E1CDA01F07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5150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4201E5-813A-DB44-8E48-0D1E91D4AEC7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200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re et 4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sz="quarter"/>
          </p:nvPr>
        </p:nvSpPr>
        <p:spPr>
          <a:xfrm>
            <a:off x="900113" y="620713"/>
            <a:ext cx="7158037" cy="863600"/>
          </a:xfrm>
        </p:spPr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949325" y="1981200"/>
            <a:ext cx="3754438" cy="1981200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856163" y="1981200"/>
            <a:ext cx="3754437" cy="1981200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3"/>
          </p:nvPr>
        </p:nvSpPr>
        <p:spPr>
          <a:xfrm>
            <a:off x="949325" y="4114800"/>
            <a:ext cx="3754438" cy="1981200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856163" y="4114800"/>
            <a:ext cx="3754437" cy="1981200"/>
          </a:xfrm>
        </p:spPr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0"/>
          </p:nvPr>
        </p:nvSpPr>
        <p:spPr>
          <a:xfrm>
            <a:off x="2843213" y="6524625"/>
            <a:ext cx="3529012" cy="217488"/>
          </a:xfrm>
        </p:spPr>
        <p:txBody>
          <a:bodyPr/>
          <a:lstStyle>
            <a:lvl1pPr>
              <a:defRPr/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545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F1FE-E319-294F-811B-4E56491DD74F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8050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1F344-BE54-F94C-8B26-B0D8D0FFF8C8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2830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3AE45-4F65-1F4A-97F6-69371D3F9603}" type="datetime1">
              <a:rPr lang="fr-BE" smtClean="0"/>
              <a:t>6/04/11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25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D4203B-9A95-3246-A95C-17333724C897}" type="datetime1">
              <a:rPr lang="fr-BE" smtClean="0"/>
              <a:t>6/04/11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3524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057D6A-EE7E-2A42-AB49-3AEC6B392B59}" type="datetime1">
              <a:rPr lang="fr-BE" smtClean="0"/>
              <a:t>6/04/11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98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B54E5-B7C8-D548-984E-E9126399E40C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39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C31BD-B877-CC4B-9A3A-95227D274BDF}" type="datetime1">
              <a:rPr lang="fr-BE" smtClean="0"/>
              <a:t>6/04/11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9270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BE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8F8753-189F-4B4A-8DA9-790A333A550B}" type="datetime1">
              <a:rPr lang="fr-BE" smtClean="0"/>
              <a:t>6/04/11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89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5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BE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BE" smtClean="0"/>
              <a:t>Cliquez pour modifier les styles du texte du masque</a:t>
            </a:r>
          </a:p>
          <a:p>
            <a:pPr lvl="1"/>
            <a:r>
              <a:rPr lang="nl-BE" smtClean="0"/>
              <a:t>Deuxième niveau</a:t>
            </a:r>
          </a:p>
          <a:p>
            <a:pPr lvl="2"/>
            <a:r>
              <a:rPr lang="nl-BE" smtClean="0"/>
              <a:t>Troisième niveau</a:t>
            </a:r>
          </a:p>
          <a:p>
            <a:pPr lvl="3"/>
            <a:r>
              <a:rPr lang="nl-BE" smtClean="0"/>
              <a:t>Quatrième niveau</a:t>
            </a:r>
          </a:p>
          <a:p>
            <a:pPr lvl="4"/>
            <a:r>
              <a:rPr lang="nl-BE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54CAC6-BF96-3E4D-A4F0-4EB238418FC4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02681-1A82-B847-90DA-896C44B098A8}" type="slidenum">
              <a:rPr lang="fr-FR" smtClean="0"/>
              <a:t>‹#›</a:t>
            </a:fld>
            <a:endParaRPr lang="fr-FR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2295" y="4058887"/>
            <a:ext cx="8614790" cy="2662588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5609089" y="6139969"/>
            <a:ext cx="2452955" cy="635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35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  <p:hf hdr="0" ftr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hyperlink" Target="mailto:pfontaine@ulg.ac.be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file://localhost/Users/perrine/Desktop/LNProfilcommun2006(exemples).doc" TargetMode="Externa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pfontaine@ulg.ac.be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Document_Microsoft_Word_97_-_20041.doc"/><Relationship Id="rId5" Type="http://schemas.openxmlformats.org/officeDocument/2006/relationships/image" Target="../media/image7.w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013761" y="899233"/>
            <a:ext cx="5738162" cy="1943762"/>
          </a:xfrm>
        </p:spPr>
        <p:txBody>
          <a:bodyPr>
            <a:noAutofit/>
          </a:bodyPr>
          <a:lstStyle/>
          <a:p>
            <a:r>
              <a:rPr lang="fr-FR" sz="4000" i="1" dirty="0" smtClean="0"/>
              <a:t>« Introduction pédagogique aux plateformes de Formation à Distance »</a:t>
            </a: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013761" y="3232258"/>
            <a:ext cx="5615758" cy="1752600"/>
          </a:xfrm>
        </p:spPr>
        <p:txBody>
          <a:bodyPr>
            <a:noAutofit/>
          </a:bodyPr>
          <a:lstStyle/>
          <a:p>
            <a:r>
              <a:rPr lang="fr-FR" sz="2400" dirty="0" smtClean="0"/>
              <a:t>Illustration d'une utilisation pédagogique d'une plateforme de FAD : apports, contraintes et perspectives.</a:t>
            </a:r>
          </a:p>
          <a:p>
            <a:r>
              <a:rPr lang="fr-FR" sz="2400" dirty="0" smtClean="0">
                <a:hlinkClick r:id="rId2"/>
              </a:rPr>
              <a:t>pfontaine@ulg.ac.be</a:t>
            </a:r>
            <a:r>
              <a:rPr lang="fr-FR" sz="2400" dirty="0" smtClean="0"/>
              <a:t> </a:t>
            </a:r>
            <a:endParaRPr lang="fr-FR" sz="2400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AE0DA2-246A-4242-8069-A33DAD43BD93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787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BE" sz="3600" dirty="0"/>
              <a:t>Obstacles et conditions facilitatrices dans la collaboration</a:t>
            </a:r>
            <a:r>
              <a:rPr lang="fr-BE" sz="1600" dirty="0"/>
              <a:t> </a:t>
            </a:r>
            <a:endParaRPr lang="fr-FR" sz="1600" dirty="0"/>
          </a:p>
        </p:txBody>
      </p:sp>
      <p:sp>
        <p:nvSpPr>
          <p:cNvPr id="97283" name="Rectangle 3"/>
          <p:cNvSpPr>
            <a:spLocks noGrp="1" noChangeArrowheads="1"/>
          </p:cNvSpPr>
          <p:nvPr>
            <p:ph idx="1"/>
          </p:nvPr>
        </p:nvSpPr>
        <p:spPr>
          <a:xfrm>
            <a:off x="549274" y="1647681"/>
            <a:ext cx="8198579" cy="43434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BE" sz="2400" i="1" dirty="0" smtClean="0"/>
              <a:t>Initiation importante</a:t>
            </a:r>
            <a:r>
              <a:rPr lang="fr-BE" sz="2400" dirty="0" smtClean="0"/>
              <a:t> </a:t>
            </a:r>
            <a:r>
              <a:rPr lang="fr-BE" sz="2400" dirty="0"/>
              <a:t>: début de la 1e activité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BE" sz="2400" i="1" dirty="0" smtClean="0"/>
              <a:t>Prise de rôles</a:t>
            </a:r>
            <a:r>
              <a:rPr lang="fr-BE" sz="2400" dirty="0" smtClean="0"/>
              <a:t> </a:t>
            </a:r>
            <a:r>
              <a:rPr lang="fr-BE" sz="2400" dirty="0"/>
              <a:t>: leadership, </a:t>
            </a:r>
            <a:r>
              <a:rPr lang="fr-BE" sz="2400" dirty="0" smtClean="0"/>
              <a:t>scribe... </a:t>
            </a:r>
            <a:endParaRPr lang="fr-BE" sz="2400" dirty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BE" sz="2400" dirty="0" smtClean="0"/>
              <a:t>	!! Nécessité d’accorder </a:t>
            </a:r>
            <a:r>
              <a:rPr lang="fr-BE" sz="2400" dirty="0"/>
              <a:t>les caractères </a:t>
            </a:r>
            <a:endParaRPr lang="fr-BE" sz="2400" dirty="0" smtClean="0"/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fr-BE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BE" sz="2400" i="1" dirty="0" smtClean="0"/>
              <a:t>Organisation</a:t>
            </a:r>
            <a:r>
              <a:rPr lang="fr-BE" sz="2400" dirty="0" smtClean="0"/>
              <a:t> </a:t>
            </a:r>
            <a:r>
              <a:rPr lang="fr-BE" sz="2400" dirty="0"/>
              <a:t>: </a:t>
            </a:r>
            <a:r>
              <a:rPr lang="fr-BE" sz="2400" dirty="0" smtClean="0"/>
              <a:t>découper </a:t>
            </a:r>
            <a:r>
              <a:rPr lang="fr-BE" sz="2400" dirty="0"/>
              <a:t>en étapes, répartir les </a:t>
            </a:r>
            <a:r>
              <a:rPr lang="fr-BE" sz="2400" dirty="0" smtClean="0"/>
              <a:t>tâches équitablement, organiser les agendas</a:t>
            </a:r>
            <a:endParaRPr lang="fr-BE" sz="2400" dirty="0"/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BE" sz="2400" i="1" dirty="0"/>
              <a:t>Mémoire publique </a:t>
            </a:r>
            <a:r>
              <a:rPr lang="fr-BE" sz="2400" dirty="0"/>
              <a:t>: garder une trace des actions et des </a:t>
            </a:r>
            <a:r>
              <a:rPr lang="fr-BE" sz="2400" dirty="0" smtClean="0"/>
              <a:t>décisions, des </a:t>
            </a:r>
            <a:r>
              <a:rPr lang="fr-BE" sz="2400" dirty="0"/>
              <a:t>présences et des activités 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fr-BE" sz="2400" i="1" dirty="0"/>
              <a:t>Communication</a:t>
            </a:r>
            <a:r>
              <a:rPr lang="fr-BE" sz="2400" dirty="0"/>
              <a:t> : comprendre ce que l’autre veut dire 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r>
              <a:rPr lang="fr-BE" sz="2400" dirty="0" smtClean="0"/>
              <a:t>	!! Poursuivre </a:t>
            </a:r>
            <a:r>
              <a:rPr lang="fr-BE" sz="2400" dirty="0"/>
              <a:t>malgré la distance </a:t>
            </a:r>
            <a:endParaRPr lang="fr-FR" sz="2400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09C6B-B2E0-7549-9542-A92A8CB70C42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10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212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Organisation - Timing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Découpage en séquences précises</a:t>
            </a:r>
          </a:p>
          <a:p>
            <a:r>
              <a:rPr lang="fr-FR" dirty="0" smtClean="0"/>
              <a:t>Deadlines fixées au préalable</a:t>
            </a:r>
          </a:p>
          <a:p>
            <a:r>
              <a:rPr lang="fr-FR" dirty="0" err="1" smtClean="0"/>
              <a:t>Feed-backs</a:t>
            </a:r>
            <a:r>
              <a:rPr lang="fr-FR" dirty="0" smtClean="0"/>
              <a:t> réguliers</a:t>
            </a:r>
          </a:p>
          <a:p>
            <a:r>
              <a:rPr lang="fr-FR" dirty="0" smtClean="0"/>
              <a:t>Contacts fréquents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AB7B6B-9FF0-A842-B447-3B29B7BFCBBB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0495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Line 2"/>
          <p:cNvSpPr>
            <a:spLocks noChangeShapeType="1"/>
          </p:cNvSpPr>
          <p:nvPr/>
        </p:nvSpPr>
        <p:spPr bwMode="auto">
          <a:xfrm>
            <a:off x="0" y="3644900"/>
            <a:ext cx="8893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451" name="Rectangle 3"/>
          <p:cNvSpPr>
            <a:spLocks noChangeArrowheads="1"/>
          </p:cNvSpPr>
          <p:nvPr/>
        </p:nvSpPr>
        <p:spPr bwMode="auto">
          <a:xfrm>
            <a:off x="468313" y="3068638"/>
            <a:ext cx="1582737" cy="576262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sz="1400" dirty="0"/>
              <a:t>Etape1</a:t>
            </a:r>
          </a:p>
          <a:p>
            <a:pPr algn="ctr"/>
            <a:r>
              <a:rPr lang="fr-FR" sz="1400" dirty="0"/>
              <a:t>29/01-12/02</a:t>
            </a:r>
          </a:p>
        </p:txBody>
      </p:sp>
      <p:sp>
        <p:nvSpPr>
          <p:cNvPr id="104452" name="Rectangle 4"/>
          <p:cNvSpPr>
            <a:spLocks noChangeArrowheads="1"/>
          </p:cNvSpPr>
          <p:nvPr/>
        </p:nvSpPr>
        <p:spPr bwMode="auto">
          <a:xfrm>
            <a:off x="2051050" y="3068638"/>
            <a:ext cx="1582738" cy="576262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sz="1400"/>
              <a:t>Etape2 </a:t>
            </a:r>
          </a:p>
          <a:p>
            <a:pPr algn="ctr"/>
            <a:r>
              <a:rPr lang="fr-FR" sz="1400"/>
              <a:t>13/02-25/02</a:t>
            </a:r>
          </a:p>
        </p:txBody>
      </p:sp>
      <p:sp>
        <p:nvSpPr>
          <p:cNvPr id="104453" name="Rectangle 5"/>
          <p:cNvSpPr>
            <a:spLocks noChangeArrowheads="1"/>
          </p:cNvSpPr>
          <p:nvPr/>
        </p:nvSpPr>
        <p:spPr bwMode="auto">
          <a:xfrm>
            <a:off x="3633788" y="3068638"/>
            <a:ext cx="2162175" cy="576262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sz="1400" dirty="0"/>
              <a:t>Etape3</a:t>
            </a:r>
          </a:p>
          <a:p>
            <a:pPr algn="ctr"/>
            <a:r>
              <a:rPr lang="fr-FR" sz="1400" dirty="0"/>
              <a:t>26/02-01/04</a:t>
            </a:r>
          </a:p>
        </p:txBody>
      </p:sp>
      <p:sp>
        <p:nvSpPr>
          <p:cNvPr id="104454" name="Rectangle 6"/>
          <p:cNvSpPr>
            <a:spLocks noChangeArrowheads="1"/>
          </p:cNvSpPr>
          <p:nvPr/>
        </p:nvSpPr>
        <p:spPr bwMode="auto">
          <a:xfrm>
            <a:off x="5795963" y="3068638"/>
            <a:ext cx="2305050" cy="576262"/>
          </a:xfrm>
          <a:prstGeom prst="rect">
            <a:avLst/>
          </a:prstGeom>
          <a:solidFill>
            <a:srgbClr val="99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fr-CH" sz="1400"/>
              <a:t>Etape4</a:t>
            </a:r>
          </a:p>
          <a:p>
            <a:pPr algn="ctr"/>
            <a:r>
              <a:rPr lang="fr-CH" sz="1400"/>
              <a:t>02/04-…</a:t>
            </a:r>
            <a:endParaRPr lang="fr-FR" sz="1400"/>
          </a:p>
        </p:txBody>
      </p:sp>
      <p:sp>
        <p:nvSpPr>
          <p:cNvPr id="104455" name="Line 7"/>
          <p:cNvSpPr>
            <a:spLocks noChangeShapeType="1"/>
          </p:cNvSpPr>
          <p:nvPr/>
        </p:nvSpPr>
        <p:spPr bwMode="auto">
          <a:xfrm>
            <a:off x="2051050" y="364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456" name="Line 8"/>
          <p:cNvSpPr>
            <a:spLocks noChangeShapeType="1"/>
          </p:cNvSpPr>
          <p:nvPr/>
        </p:nvSpPr>
        <p:spPr bwMode="auto">
          <a:xfrm>
            <a:off x="8101013" y="3644900"/>
            <a:ext cx="0" cy="3603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457" name="Text Box 9"/>
          <p:cNvSpPr txBox="1">
            <a:spLocks noChangeArrowheads="1"/>
          </p:cNvSpPr>
          <p:nvPr/>
        </p:nvSpPr>
        <p:spPr bwMode="auto">
          <a:xfrm>
            <a:off x="1403350" y="4005263"/>
            <a:ext cx="15128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r-CH" sz="1400" dirty="0" smtClean="0"/>
              <a:t>Visioconférence </a:t>
            </a:r>
            <a:r>
              <a:rPr lang="fr-CH" sz="1400" dirty="0"/>
              <a:t>de départ</a:t>
            </a:r>
            <a:endParaRPr lang="fr-FR" sz="1400" dirty="0"/>
          </a:p>
        </p:txBody>
      </p:sp>
      <p:sp>
        <p:nvSpPr>
          <p:cNvPr id="104458" name="Text Box 10"/>
          <p:cNvSpPr txBox="1">
            <a:spLocks noChangeArrowheads="1"/>
          </p:cNvSpPr>
          <p:nvPr/>
        </p:nvSpPr>
        <p:spPr bwMode="auto">
          <a:xfrm>
            <a:off x="7225978" y="3993610"/>
            <a:ext cx="1511026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CH" sz="1400" dirty="0" smtClean="0"/>
              <a:t>Visioconférence</a:t>
            </a:r>
          </a:p>
          <a:p>
            <a:r>
              <a:rPr lang="fr-CH" sz="1400" dirty="0"/>
              <a:t>f</a:t>
            </a:r>
            <a:r>
              <a:rPr lang="fr-CH" sz="1400" dirty="0" smtClean="0"/>
              <a:t>inale : 22 mai</a:t>
            </a:r>
            <a:endParaRPr lang="fr-FR" sz="1400" dirty="0"/>
          </a:p>
        </p:txBody>
      </p:sp>
      <p:sp>
        <p:nvSpPr>
          <p:cNvPr id="104464" name="Line 16"/>
          <p:cNvSpPr>
            <a:spLocks noChangeShapeType="1"/>
          </p:cNvSpPr>
          <p:nvPr/>
        </p:nvSpPr>
        <p:spPr bwMode="auto">
          <a:xfrm>
            <a:off x="8693150" y="3644900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4465" name="Text Box 17"/>
          <p:cNvSpPr txBox="1">
            <a:spLocks noChangeArrowheads="1"/>
          </p:cNvSpPr>
          <p:nvPr/>
        </p:nvSpPr>
        <p:spPr bwMode="auto">
          <a:xfrm>
            <a:off x="8315325" y="4581525"/>
            <a:ext cx="8651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CH" sz="1400" b="1"/>
              <a:t>Examen</a:t>
            </a:r>
            <a:endParaRPr lang="fr-FR" sz="1400" b="1"/>
          </a:p>
        </p:txBody>
      </p:sp>
      <p:sp>
        <p:nvSpPr>
          <p:cNvPr id="104467" name="Rectangle 19"/>
          <p:cNvSpPr>
            <a:spLocks noChangeArrowheads="1"/>
          </p:cNvSpPr>
          <p:nvPr/>
        </p:nvSpPr>
        <p:spPr bwMode="auto">
          <a:xfrm>
            <a:off x="900113" y="620713"/>
            <a:ext cx="7158037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b"/>
          <a:lstStyle/>
          <a:p>
            <a:r>
              <a:rPr lang="fr-BE" sz="4000" dirty="0"/>
              <a:t>Les visioconférences</a:t>
            </a:r>
            <a:endParaRPr lang="fr-FR" sz="4000" dirty="0"/>
          </a:p>
        </p:txBody>
      </p:sp>
      <p:sp>
        <p:nvSpPr>
          <p:cNvPr id="2" name="ZoneTexte 1"/>
          <p:cNvSpPr txBox="1"/>
          <p:nvPr/>
        </p:nvSpPr>
        <p:spPr>
          <a:xfrm>
            <a:off x="1666129" y="5181689"/>
            <a:ext cx="5480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Étape 1 : Briser la glace / choisir un thème</a:t>
            </a:r>
          </a:p>
          <a:p>
            <a:r>
              <a:rPr lang="fr-FR" dirty="0" smtClean="0"/>
              <a:t>Étape 2 : Se mettre d’accord et planifier</a:t>
            </a:r>
          </a:p>
          <a:p>
            <a:r>
              <a:rPr lang="fr-FR" dirty="0" smtClean="0"/>
              <a:t>Étape 3 : Réaliser l’activité</a:t>
            </a:r>
          </a:p>
          <a:p>
            <a:r>
              <a:rPr lang="fr-FR" dirty="0" smtClean="0"/>
              <a:t>Étape 4 : Finaliser et évaluer les publications</a:t>
            </a: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D4-9531-8141-BBCA-2E539245B57F}" type="datetime1">
              <a:rPr lang="fr-BE" smtClean="0"/>
              <a:t>6/04/11</a:t>
            </a:fld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12</a:t>
            </a:fld>
            <a:endParaRPr lang="fr-FR"/>
          </a:p>
        </p:txBody>
      </p:sp>
      <p:sp>
        <p:nvSpPr>
          <p:cNvPr id="17" name="Rectangle à coins arrondis 16"/>
          <p:cNvSpPr/>
          <p:nvPr/>
        </p:nvSpPr>
        <p:spPr>
          <a:xfrm>
            <a:off x="153006" y="244789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4708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44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44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44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44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44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44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044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4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44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044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451" grpId="0" animBg="1"/>
      <p:bldP spid="104452" grpId="0" animBg="1"/>
      <p:bldP spid="104453" grpId="0" animBg="1"/>
      <p:bldP spid="104454" grpId="0" animBg="1"/>
      <p:bldP spid="104455" grpId="0" animBg="1"/>
      <p:bldP spid="104456" grpId="0" animBg="1"/>
      <p:bldP spid="104457" grpId="0"/>
      <p:bldP spid="104458" grpId="0"/>
      <p:bldP spid="104464" grpId="0" animBg="1"/>
      <p:bldP spid="104465" grpId="0"/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Environnement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 smtClean="0"/>
              <a:t>Quels outils à disposition ?</a:t>
            </a:r>
          </a:p>
          <a:p>
            <a:r>
              <a:rPr lang="fr-FR" dirty="0" smtClean="0"/>
              <a:t>Liens entre les outils et les activités,</a:t>
            </a:r>
            <a:r>
              <a:rPr lang="fr-FR" dirty="0"/>
              <a:t> </a:t>
            </a:r>
            <a:r>
              <a:rPr lang="fr-FR" dirty="0" smtClean="0"/>
              <a:t>le scénario global</a:t>
            </a:r>
          </a:p>
          <a:p>
            <a:pPr marL="1055688" indent="-342900">
              <a:buFont typeface="Wingdings" charset="0"/>
              <a:buChar char="à"/>
            </a:pPr>
            <a:r>
              <a:rPr lang="fr-FR" dirty="0">
                <a:sym typeface="Wingdings"/>
              </a:rPr>
              <a:t>P</a:t>
            </a:r>
            <a:r>
              <a:rPr lang="fr-FR" dirty="0" smtClean="0">
                <a:sym typeface="Wingdings"/>
              </a:rPr>
              <a:t>rojet et choix de plateforme en fonction du projet ?</a:t>
            </a:r>
          </a:p>
          <a:p>
            <a:pPr marL="1055688" indent="-342900">
              <a:buFont typeface="Wingdings" charset="0"/>
              <a:buChar char="à"/>
            </a:pPr>
            <a:r>
              <a:rPr lang="fr-FR" dirty="0" smtClean="0">
                <a:sym typeface="Wingdings"/>
              </a:rPr>
              <a:t>Plateforme existante et adaptation obligatoire ?</a:t>
            </a:r>
            <a:endParaRPr lang="fr-FR" dirty="0">
              <a:sym typeface="Wingdings"/>
            </a:endParaRPr>
          </a:p>
          <a:p>
            <a:r>
              <a:rPr lang="fr-FR" dirty="0" smtClean="0">
                <a:sym typeface="Wingdings"/>
              </a:rPr>
              <a:t>Faut</a:t>
            </a:r>
            <a:r>
              <a:rPr lang="fr-FR" dirty="0">
                <a:sym typeface="Wingdings"/>
              </a:rPr>
              <a:t>-il accepter l’usage d’outils externes à la plateforme par les étudiants ? Quels dangers ? Quelles plus-values </a:t>
            </a:r>
            <a:r>
              <a:rPr lang="fr-FR" dirty="0" smtClean="0">
                <a:sym typeface="Wingdings"/>
              </a:rPr>
              <a:t>? Comment garder le « contrôle » ?</a:t>
            </a:r>
            <a:endParaRPr lang="fr-FR" dirty="0">
              <a:sym typeface="Wingdings"/>
            </a:endParaRP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AEDF7F-B25D-234E-8419-A95E5F2F591B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9745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 à coins arrondis 82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2708" name="Picture 4" descr="Bâtimen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79" b="14679"/>
          <a:stretch>
            <a:fillRect/>
          </a:stretch>
        </p:blipFill>
        <p:spPr>
          <a:xfrm>
            <a:off x="1943408" y="3141663"/>
            <a:ext cx="5016109" cy="2646978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grpSp>
        <p:nvGrpSpPr>
          <p:cNvPr id="72809" name="Group 105"/>
          <p:cNvGrpSpPr>
            <a:grpSpLocks/>
          </p:cNvGrpSpPr>
          <p:nvPr/>
        </p:nvGrpSpPr>
        <p:grpSpPr bwMode="auto">
          <a:xfrm>
            <a:off x="5795963" y="260350"/>
            <a:ext cx="2952750" cy="3384550"/>
            <a:chOff x="3651" y="164"/>
            <a:chExt cx="1860" cy="2132"/>
          </a:xfrm>
        </p:grpSpPr>
        <p:grpSp>
          <p:nvGrpSpPr>
            <p:cNvPr id="72793" name="Group 89"/>
            <p:cNvGrpSpPr>
              <a:grpSpLocks/>
            </p:cNvGrpSpPr>
            <p:nvPr/>
          </p:nvGrpSpPr>
          <p:grpSpPr bwMode="auto">
            <a:xfrm>
              <a:off x="3651" y="164"/>
              <a:ext cx="1860" cy="2132"/>
              <a:chOff x="3651" y="164"/>
              <a:chExt cx="1860" cy="2132"/>
            </a:xfrm>
          </p:grpSpPr>
          <p:grpSp>
            <p:nvGrpSpPr>
              <p:cNvPr id="72785" name="Group 81"/>
              <p:cNvGrpSpPr>
                <a:grpSpLocks/>
              </p:cNvGrpSpPr>
              <p:nvPr/>
            </p:nvGrpSpPr>
            <p:grpSpPr bwMode="auto">
              <a:xfrm>
                <a:off x="3651" y="164"/>
                <a:ext cx="1860" cy="2132"/>
                <a:chOff x="3651" y="164"/>
                <a:chExt cx="1860" cy="2132"/>
              </a:xfrm>
            </p:grpSpPr>
            <p:grpSp>
              <p:nvGrpSpPr>
                <p:cNvPr id="72738" name="Group 34"/>
                <p:cNvGrpSpPr>
                  <a:grpSpLocks/>
                </p:cNvGrpSpPr>
                <p:nvPr/>
              </p:nvGrpSpPr>
              <p:grpSpPr bwMode="auto">
                <a:xfrm>
                  <a:off x="4468" y="164"/>
                  <a:ext cx="1043" cy="997"/>
                  <a:chOff x="13658" y="698"/>
                  <a:chExt cx="2340" cy="2340"/>
                </a:xfrm>
              </p:grpSpPr>
              <p:sp>
                <p:nvSpPr>
                  <p:cNvPr id="72739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58" y="698"/>
                    <a:ext cx="2340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fr-FR" sz="1200" b="1">
                        <a:solidFill>
                          <a:srgbClr val="FF0000"/>
                        </a:solidFill>
                        <a:latin typeface="Team MT" charset="0"/>
                      </a:rPr>
                      <a:t>Salle de réunion</a:t>
                    </a:r>
                    <a:endParaRPr lang="fr-FR" sz="1200">
                      <a:solidFill>
                        <a:srgbClr val="FF0000"/>
                      </a:solidFill>
                      <a:latin typeface="Team MT" charset="0"/>
                    </a:endParaRPr>
                  </a:p>
                </p:txBody>
              </p:sp>
              <p:sp>
                <p:nvSpPr>
                  <p:cNvPr id="72740" name="Text Box 3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58" y="1238"/>
                    <a:ext cx="2340" cy="180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fr-FR" sz="1000" dirty="0">
                        <a:latin typeface="Times New Roman" charset="0"/>
                      </a:rPr>
                      <a:t>       Animateurs, 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coordinateurs et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responsables de   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session uniquement	</a:t>
                    </a:r>
                  </a:p>
                  <a:p>
                    <a:endParaRPr lang="fr-FR" sz="1000" dirty="0" smtClean="0">
                      <a:latin typeface="Times New Roman" charset="0"/>
                    </a:endParaRPr>
                  </a:p>
                  <a:p>
                    <a:r>
                      <a:rPr lang="fr-FR" sz="1000" dirty="0" smtClean="0">
                        <a:latin typeface="Times New Roman" charset="0"/>
                      </a:rPr>
                      <a:t>        </a:t>
                    </a:r>
                    <a:r>
                      <a:rPr lang="fr-FR" sz="1000" dirty="0">
                        <a:latin typeface="Times New Roman" charset="0"/>
                      </a:rPr>
                      <a:t>Chat	</a:t>
                    </a:r>
                  </a:p>
                  <a:p>
                    <a:endParaRPr lang="fr-FR" sz="1800" dirty="0"/>
                  </a:p>
                </p:txBody>
              </p:sp>
            </p:grpSp>
            <p:sp>
              <p:nvSpPr>
                <p:cNvPr id="72754" name="Line 50"/>
                <p:cNvSpPr>
                  <a:spLocks noChangeShapeType="1"/>
                </p:cNvSpPr>
                <p:nvPr/>
              </p:nvSpPr>
              <p:spPr bwMode="auto">
                <a:xfrm flipH="1">
                  <a:off x="3651" y="1162"/>
                  <a:ext cx="817" cy="1134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</p:grpSp>
          <p:pic>
            <p:nvPicPr>
              <p:cNvPr id="72741" name="Picture 37" descr="Bonhomme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3" y="436"/>
                <a:ext cx="10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742" name="Picture 38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513" y="890"/>
                <a:ext cx="128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2743" name="Line 39"/>
            <p:cNvSpPr>
              <a:spLocks noChangeShapeType="1"/>
            </p:cNvSpPr>
            <p:nvPr/>
          </p:nvSpPr>
          <p:spPr bwMode="auto">
            <a:xfrm>
              <a:off x="4468" y="845"/>
              <a:ext cx="1043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72804" name="Group 100"/>
          <p:cNvGrpSpPr>
            <a:grpSpLocks/>
          </p:cNvGrpSpPr>
          <p:nvPr/>
        </p:nvGrpSpPr>
        <p:grpSpPr bwMode="auto">
          <a:xfrm>
            <a:off x="4787900" y="188913"/>
            <a:ext cx="1871663" cy="3527425"/>
            <a:chOff x="3016" y="119"/>
            <a:chExt cx="1179" cy="2222"/>
          </a:xfrm>
        </p:grpSpPr>
        <p:grpSp>
          <p:nvGrpSpPr>
            <p:cNvPr id="72792" name="Group 88"/>
            <p:cNvGrpSpPr>
              <a:grpSpLocks/>
            </p:cNvGrpSpPr>
            <p:nvPr/>
          </p:nvGrpSpPr>
          <p:grpSpPr bwMode="auto">
            <a:xfrm>
              <a:off x="3016" y="119"/>
              <a:ext cx="1179" cy="2222"/>
              <a:chOff x="3016" y="119"/>
              <a:chExt cx="1179" cy="2222"/>
            </a:xfrm>
          </p:grpSpPr>
          <p:grpSp>
            <p:nvGrpSpPr>
              <p:cNvPr id="72784" name="Group 80"/>
              <p:cNvGrpSpPr>
                <a:grpSpLocks/>
              </p:cNvGrpSpPr>
              <p:nvPr/>
            </p:nvGrpSpPr>
            <p:grpSpPr bwMode="auto">
              <a:xfrm>
                <a:off x="3016" y="119"/>
                <a:ext cx="1179" cy="2222"/>
                <a:chOff x="3016" y="119"/>
                <a:chExt cx="1179" cy="2222"/>
              </a:xfrm>
            </p:grpSpPr>
            <p:sp>
              <p:nvSpPr>
                <p:cNvPr id="72744" name="Line 40"/>
                <p:cNvSpPr>
                  <a:spLocks noChangeShapeType="1"/>
                </p:cNvSpPr>
                <p:nvPr/>
              </p:nvSpPr>
              <p:spPr bwMode="auto">
                <a:xfrm flipH="1">
                  <a:off x="3288" y="1253"/>
                  <a:ext cx="272" cy="108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  <p:grpSp>
              <p:nvGrpSpPr>
                <p:cNvPr id="72748" name="Group 44"/>
                <p:cNvGrpSpPr>
                  <a:grpSpLocks/>
                </p:cNvGrpSpPr>
                <p:nvPr/>
              </p:nvGrpSpPr>
              <p:grpSpPr bwMode="auto">
                <a:xfrm>
                  <a:off x="3016" y="119"/>
                  <a:ext cx="1179" cy="1134"/>
                  <a:chOff x="10238" y="698"/>
                  <a:chExt cx="2340" cy="2700"/>
                </a:xfrm>
              </p:grpSpPr>
              <p:sp>
                <p:nvSpPr>
                  <p:cNvPr id="72749" name="Text Box 4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238" y="698"/>
                    <a:ext cx="2340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fr-FR" sz="1200" b="1">
                        <a:solidFill>
                          <a:srgbClr val="FF0000"/>
                        </a:solidFill>
                        <a:latin typeface="Team MT" charset="0"/>
                      </a:rPr>
                      <a:t>Salle de rédaction</a:t>
                    </a:r>
                    <a:endParaRPr lang="fr-FR" sz="1800">
                      <a:solidFill>
                        <a:srgbClr val="FF0000"/>
                      </a:solidFill>
                      <a:latin typeface="Team MT" charset="0"/>
                    </a:endParaRPr>
                  </a:p>
                </p:txBody>
              </p:sp>
              <p:sp>
                <p:nvSpPr>
                  <p:cNvPr id="72750" name="Text Box 4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238" y="1238"/>
                    <a:ext cx="2340" cy="216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fr-FR" sz="1000">
                        <a:latin typeface="Times New Roman" charset="0"/>
                      </a:rPr>
                      <a:t>        Accessible à tous (sau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         visiteur)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	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         Choix du thème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         Dossier de presse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         Chat	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         Collecticiel (dépôt de</a:t>
                    </a:r>
                  </a:p>
                  <a:p>
                    <a:r>
                      <a:rPr lang="fr-FR" sz="1000">
                        <a:latin typeface="Times New Roman" charset="0"/>
                      </a:rPr>
                      <a:t>          fichiers)	</a:t>
                    </a:r>
                  </a:p>
                  <a:p>
                    <a:endParaRPr lang="fr-FR" sz="1800"/>
                  </a:p>
                </p:txBody>
              </p:sp>
            </p:grpSp>
          </p:grpSp>
          <p:pic>
            <p:nvPicPr>
              <p:cNvPr id="72751" name="Picture 47" descr="Bonhomme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61" y="391"/>
                <a:ext cx="10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752" name="Picture 48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061" y="799"/>
                <a:ext cx="135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2753" name="Line 49"/>
            <p:cNvSpPr>
              <a:spLocks noChangeShapeType="1"/>
            </p:cNvSpPr>
            <p:nvPr/>
          </p:nvSpPr>
          <p:spPr bwMode="auto">
            <a:xfrm>
              <a:off x="3016" y="618"/>
              <a:ext cx="1179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72806" name="Group 102"/>
          <p:cNvGrpSpPr>
            <a:grpSpLocks/>
          </p:cNvGrpSpPr>
          <p:nvPr/>
        </p:nvGrpSpPr>
        <p:grpSpPr bwMode="auto">
          <a:xfrm>
            <a:off x="179388" y="2349500"/>
            <a:ext cx="3168650" cy="1655763"/>
            <a:chOff x="113" y="1525"/>
            <a:chExt cx="1996" cy="1043"/>
          </a:xfrm>
        </p:grpSpPr>
        <p:grpSp>
          <p:nvGrpSpPr>
            <p:cNvPr id="72789" name="Group 85"/>
            <p:cNvGrpSpPr>
              <a:grpSpLocks/>
            </p:cNvGrpSpPr>
            <p:nvPr/>
          </p:nvGrpSpPr>
          <p:grpSpPr bwMode="auto">
            <a:xfrm>
              <a:off x="113" y="1525"/>
              <a:ext cx="1996" cy="1043"/>
              <a:chOff x="113" y="1525"/>
              <a:chExt cx="1996" cy="1043"/>
            </a:xfrm>
          </p:grpSpPr>
          <p:grpSp>
            <p:nvGrpSpPr>
              <p:cNvPr id="72781" name="Group 77"/>
              <p:cNvGrpSpPr>
                <a:grpSpLocks/>
              </p:cNvGrpSpPr>
              <p:nvPr/>
            </p:nvGrpSpPr>
            <p:grpSpPr bwMode="auto">
              <a:xfrm>
                <a:off x="113" y="1525"/>
                <a:ext cx="1996" cy="1043"/>
                <a:chOff x="113" y="1525"/>
                <a:chExt cx="1996" cy="1043"/>
              </a:xfrm>
            </p:grpSpPr>
            <p:grpSp>
              <p:nvGrpSpPr>
                <p:cNvPr id="72755" name="Group 51"/>
                <p:cNvGrpSpPr>
                  <a:grpSpLocks/>
                </p:cNvGrpSpPr>
                <p:nvPr/>
              </p:nvGrpSpPr>
              <p:grpSpPr bwMode="auto">
                <a:xfrm>
                  <a:off x="113" y="1525"/>
                  <a:ext cx="907" cy="648"/>
                  <a:chOff x="518" y="4298"/>
                  <a:chExt cx="2340" cy="1620"/>
                </a:xfrm>
              </p:grpSpPr>
              <p:sp>
                <p:nvSpPr>
                  <p:cNvPr id="72756" name="Text Box 5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" y="4298"/>
                    <a:ext cx="2340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fr-FR" sz="1200" b="1">
                        <a:solidFill>
                          <a:srgbClr val="FF0000"/>
                        </a:solidFill>
                        <a:latin typeface="Team MT" charset="0"/>
                      </a:rPr>
                      <a:t>Forum</a:t>
                    </a:r>
                    <a:endParaRPr lang="fr-FR" sz="1200">
                      <a:solidFill>
                        <a:srgbClr val="FF0000"/>
                      </a:solidFill>
                      <a:latin typeface="Team MT" charset="0"/>
                    </a:endParaRPr>
                  </a:p>
                </p:txBody>
              </p:sp>
              <p:sp>
                <p:nvSpPr>
                  <p:cNvPr id="72757" name="Text Box 5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8" y="4838"/>
                    <a:ext cx="2340" cy="108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fr-FR" sz="1000" dirty="0">
                        <a:latin typeface="Times New Roman" charset="0"/>
                      </a:rPr>
                      <a:t>         Accessible à tous	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 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 Forum	</a:t>
                    </a:r>
                  </a:p>
                  <a:p>
                    <a:endParaRPr lang="fr-FR" sz="1800" dirty="0"/>
                  </a:p>
                </p:txBody>
              </p:sp>
            </p:grpSp>
            <p:sp>
              <p:nvSpPr>
                <p:cNvPr id="72770" name="Line 66"/>
                <p:cNvSpPr>
                  <a:spLocks noChangeShapeType="1"/>
                </p:cNvSpPr>
                <p:nvPr/>
              </p:nvSpPr>
              <p:spPr bwMode="auto">
                <a:xfrm>
                  <a:off x="1020" y="2160"/>
                  <a:ext cx="1089" cy="40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</p:grpSp>
          <p:pic>
            <p:nvPicPr>
              <p:cNvPr id="72767" name="Picture 63" descr="Bonhomme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" y="1752"/>
                <a:ext cx="10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768" name="Picture 64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" y="2024"/>
                <a:ext cx="128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2769" name="Line 65"/>
            <p:cNvSpPr>
              <a:spLocks noChangeShapeType="1"/>
            </p:cNvSpPr>
            <p:nvPr/>
          </p:nvSpPr>
          <p:spPr bwMode="auto">
            <a:xfrm>
              <a:off x="113" y="1979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72805" name="Group 101"/>
          <p:cNvGrpSpPr>
            <a:grpSpLocks/>
          </p:cNvGrpSpPr>
          <p:nvPr/>
        </p:nvGrpSpPr>
        <p:grpSpPr bwMode="auto">
          <a:xfrm>
            <a:off x="348457" y="4896519"/>
            <a:ext cx="3109913" cy="1573213"/>
            <a:chOff x="4558" y="1260"/>
            <a:chExt cx="1959" cy="991"/>
          </a:xfrm>
        </p:grpSpPr>
        <p:grpSp>
          <p:nvGrpSpPr>
            <p:cNvPr id="72794" name="Group 90"/>
            <p:cNvGrpSpPr>
              <a:grpSpLocks/>
            </p:cNvGrpSpPr>
            <p:nvPr/>
          </p:nvGrpSpPr>
          <p:grpSpPr bwMode="auto">
            <a:xfrm>
              <a:off x="4558" y="1260"/>
              <a:ext cx="1959" cy="991"/>
              <a:chOff x="4558" y="1260"/>
              <a:chExt cx="1959" cy="991"/>
            </a:xfrm>
          </p:grpSpPr>
          <p:grpSp>
            <p:nvGrpSpPr>
              <p:cNvPr id="72786" name="Group 82"/>
              <p:cNvGrpSpPr>
                <a:grpSpLocks/>
              </p:cNvGrpSpPr>
              <p:nvPr/>
            </p:nvGrpSpPr>
            <p:grpSpPr bwMode="auto">
              <a:xfrm>
                <a:off x="4558" y="1260"/>
                <a:ext cx="1959" cy="991"/>
                <a:chOff x="4558" y="1260"/>
                <a:chExt cx="1959" cy="991"/>
              </a:xfrm>
            </p:grpSpPr>
            <p:grpSp>
              <p:nvGrpSpPr>
                <p:cNvPr id="72758" name="Group 54"/>
                <p:cNvGrpSpPr>
                  <a:grpSpLocks/>
                </p:cNvGrpSpPr>
                <p:nvPr/>
              </p:nvGrpSpPr>
              <p:grpSpPr bwMode="auto">
                <a:xfrm>
                  <a:off x="4558" y="1389"/>
                  <a:ext cx="907" cy="862"/>
                  <a:chOff x="13658" y="4478"/>
                  <a:chExt cx="2340" cy="2160"/>
                </a:xfrm>
              </p:grpSpPr>
              <p:sp>
                <p:nvSpPr>
                  <p:cNvPr id="72759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58" y="4478"/>
                    <a:ext cx="2340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fr-FR" sz="1200" b="1">
                        <a:solidFill>
                          <a:srgbClr val="FF0000"/>
                        </a:solidFill>
                        <a:latin typeface="Team MT" charset="0"/>
                      </a:rPr>
                      <a:t>Bibliothèque</a:t>
                    </a:r>
                    <a:endParaRPr lang="fr-FR" sz="1800">
                      <a:solidFill>
                        <a:srgbClr val="FF0000"/>
                      </a:solidFill>
                      <a:latin typeface="Team MT" charset="0"/>
                    </a:endParaRPr>
                  </a:p>
                </p:txBody>
              </p:sp>
              <p:sp>
                <p:nvSpPr>
                  <p:cNvPr id="72760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58" y="5018"/>
                    <a:ext cx="2340" cy="162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fr-FR" sz="1000" dirty="0">
                        <a:latin typeface="Times New Roman" charset="0"/>
                      </a:rPr>
                      <a:t>         Accessible à tous	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Dépôt et 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téléchargement de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fichiers communs	</a:t>
                    </a:r>
                  </a:p>
                  <a:p>
                    <a:endParaRPr lang="fr-FR" sz="1800" dirty="0"/>
                  </a:p>
                </p:txBody>
              </p:sp>
            </p:grpSp>
            <p:sp>
              <p:nvSpPr>
                <p:cNvPr id="72778" name="Line 74"/>
                <p:cNvSpPr>
                  <a:spLocks noChangeShapeType="1"/>
                </p:cNvSpPr>
                <p:nvPr/>
              </p:nvSpPr>
              <p:spPr bwMode="auto">
                <a:xfrm flipV="1">
                  <a:off x="4559" y="1260"/>
                  <a:ext cx="1958" cy="129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</p:grpSp>
          <p:pic>
            <p:nvPicPr>
              <p:cNvPr id="72771" name="Picture 67" descr="Bonhomme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4" y="1616"/>
                <a:ext cx="10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772" name="Picture 68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4" y="1933"/>
                <a:ext cx="128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2773" name="Line 69"/>
            <p:cNvSpPr>
              <a:spLocks noChangeShapeType="1"/>
            </p:cNvSpPr>
            <p:nvPr/>
          </p:nvSpPr>
          <p:spPr bwMode="auto">
            <a:xfrm>
              <a:off x="4558" y="1797"/>
              <a:ext cx="90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72795" name="Group 91"/>
          <p:cNvGrpSpPr>
            <a:grpSpLocks/>
          </p:cNvGrpSpPr>
          <p:nvPr/>
        </p:nvGrpSpPr>
        <p:grpSpPr bwMode="auto">
          <a:xfrm>
            <a:off x="6227763" y="3789363"/>
            <a:ext cx="2520950" cy="719137"/>
            <a:chOff x="3923" y="2387"/>
            <a:chExt cx="1588" cy="453"/>
          </a:xfrm>
        </p:grpSpPr>
        <p:grpSp>
          <p:nvGrpSpPr>
            <p:cNvPr id="72787" name="Group 83"/>
            <p:cNvGrpSpPr>
              <a:grpSpLocks/>
            </p:cNvGrpSpPr>
            <p:nvPr/>
          </p:nvGrpSpPr>
          <p:grpSpPr bwMode="auto">
            <a:xfrm>
              <a:off x="3923" y="2387"/>
              <a:ext cx="1588" cy="453"/>
              <a:chOff x="3923" y="2387"/>
              <a:chExt cx="1588" cy="453"/>
            </a:xfrm>
          </p:grpSpPr>
          <p:grpSp>
            <p:nvGrpSpPr>
              <p:cNvPr id="72761" name="Group 57"/>
              <p:cNvGrpSpPr>
                <a:grpSpLocks/>
              </p:cNvGrpSpPr>
              <p:nvPr/>
            </p:nvGrpSpPr>
            <p:grpSpPr bwMode="auto">
              <a:xfrm>
                <a:off x="4468" y="2387"/>
                <a:ext cx="1043" cy="453"/>
                <a:chOff x="13658" y="6818"/>
                <a:chExt cx="2340" cy="1440"/>
              </a:xfrm>
            </p:grpSpPr>
            <p:sp>
              <p:nvSpPr>
                <p:cNvPr id="72762" name="Text Box 58"/>
                <p:cNvSpPr txBox="1">
                  <a:spLocks noChangeArrowheads="1"/>
                </p:cNvSpPr>
                <p:nvPr/>
              </p:nvSpPr>
              <p:spPr bwMode="auto">
                <a:xfrm>
                  <a:off x="13658" y="6818"/>
                  <a:ext cx="2340" cy="72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fr-FR" sz="1000" b="1">
                      <a:solidFill>
                        <a:srgbClr val="FF0000"/>
                      </a:solidFill>
                      <a:latin typeface="Team MT" charset="0"/>
                    </a:rPr>
                    <a:t>A propos de Galanet</a:t>
                  </a:r>
                  <a:endParaRPr lang="fr-FR" sz="1000">
                    <a:solidFill>
                      <a:srgbClr val="FF0000"/>
                    </a:solidFill>
                    <a:latin typeface="Team MT" charset="0"/>
                  </a:endParaRPr>
                </a:p>
              </p:txBody>
            </p:sp>
            <p:sp>
              <p:nvSpPr>
                <p:cNvPr id="72763" name="Text Box 59"/>
                <p:cNvSpPr txBox="1">
                  <a:spLocks noChangeArrowheads="1"/>
                </p:cNvSpPr>
                <p:nvPr/>
              </p:nvSpPr>
              <p:spPr bwMode="auto">
                <a:xfrm>
                  <a:off x="13658" y="7538"/>
                  <a:ext cx="2340" cy="720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fr-FR" sz="1000">
                      <a:latin typeface="Times New Roman" charset="0"/>
                    </a:rPr>
                    <a:t>          Accessible à tous	</a:t>
                  </a:r>
                </a:p>
                <a:p>
                  <a:endParaRPr lang="fr-FR" sz="1800"/>
                </a:p>
              </p:txBody>
            </p:sp>
          </p:grpSp>
          <p:sp>
            <p:nvSpPr>
              <p:cNvPr id="72779" name="Line 75"/>
              <p:cNvSpPr>
                <a:spLocks noChangeShapeType="1"/>
              </p:cNvSpPr>
              <p:nvPr/>
            </p:nvSpPr>
            <p:spPr bwMode="auto">
              <a:xfrm flipH="1">
                <a:off x="3923" y="2387"/>
                <a:ext cx="545" cy="227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miter lim="800000"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fr-FR"/>
              </a:p>
            </p:txBody>
          </p:sp>
        </p:grpSp>
        <p:pic>
          <p:nvPicPr>
            <p:cNvPr id="72774" name="Picture 70" descr="Bonhomme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3" y="2659"/>
              <a:ext cx="107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4" name="Grouper 3"/>
          <p:cNvGrpSpPr/>
          <p:nvPr/>
        </p:nvGrpSpPr>
        <p:grpSpPr>
          <a:xfrm>
            <a:off x="6300788" y="4292600"/>
            <a:ext cx="2663825" cy="1944688"/>
            <a:chOff x="6300788" y="4292600"/>
            <a:chExt cx="2663825" cy="1944688"/>
          </a:xfrm>
        </p:grpSpPr>
        <p:grpSp>
          <p:nvGrpSpPr>
            <p:cNvPr id="72796" name="Group 92"/>
            <p:cNvGrpSpPr>
              <a:grpSpLocks/>
            </p:cNvGrpSpPr>
            <p:nvPr/>
          </p:nvGrpSpPr>
          <p:grpSpPr bwMode="auto">
            <a:xfrm>
              <a:off x="6300788" y="4292600"/>
              <a:ext cx="2663825" cy="1944688"/>
              <a:chOff x="3969" y="2750"/>
              <a:chExt cx="1678" cy="1179"/>
            </a:xfrm>
          </p:grpSpPr>
          <p:grpSp>
            <p:nvGrpSpPr>
              <p:cNvPr id="72788" name="Group 84"/>
              <p:cNvGrpSpPr>
                <a:grpSpLocks/>
              </p:cNvGrpSpPr>
              <p:nvPr/>
            </p:nvGrpSpPr>
            <p:grpSpPr bwMode="auto">
              <a:xfrm>
                <a:off x="3969" y="2750"/>
                <a:ext cx="1678" cy="1179"/>
                <a:chOff x="3969" y="2750"/>
                <a:chExt cx="1678" cy="1179"/>
              </a:xfrm>
            </p:grpSpPr>
            <p:grpSp>
              <p:nvGrpSpPr>
                <p:cNvPr id="72764" name="Group 60"/>
                <p:cNvGrpSpPr>
                  <a:grpSpLocks/>
                </p:cNvGrpSpPr>
                <p:nvPr/>
              </p:nvGrpSpPr>
              <p:grpSpPr bwMode="auto">
                <a:xfrm>
                  <a:off x="4558" y="3022"/>
                  <a:ext cx="1089" cy="907"/>
                  <a:chOff x="13658" y="8438"/>
                  <a:chExt cx="2340" cy="1800"/>
                </a:xfrm>
              </p:grpSpPr>
              <p:sp>
                <p:nvSpPr>
                  <p:cNvPr id="72765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58" y="8438"/>
                    <a:ext cx="2340" cy="54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pPr algn="ctr"/>
                    <a:r>
                      <a:rPr lang="fr-FR" sz="1200" b="1">
                        <a:solidFill>
                          <a:srgbClr val="FF0000"/>
                        </a:solidFill>
                        <a:latin typeface="Team MT" charset="0"/>
                      </a:rPr>
                      <a:t>Salle des archives</a:t>
                    </a:r>
                    <a:endParaRPr lang="fr-FR" sz="1800">
                      <a:solidFill>
                        <a:srgbClr val="FF0000"/>
                      </a:solidFill>
                      <a:latin typeface="Team MT" charset="0"/>
                    </a:endParaRPr>
                  </a:p>
                </p:txBody>
              </p:sp>
              <p:sp>
                <p:nvSpPr>
                  <p:cNvPr id="72766" name="Text Box 6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3658" y="8978"/>
                    <a:ext cx="2340" cy="1260"/>
                  </a:xfrm>
                  <a:prstGeom prst="rect">
                    <a:avLst/>
                  </a:prstGeom>
                  <a:solidFill>
                    <a:srgbClr val="FFFFFF"/>
                  </a:solidFill>
                  <a:ln w="28575">
                    <a:solidFill>
                      <a:srgbClr val="000000"/>
                    </a:solidFill>
                    <a:miter lim="800000"/>
                    <a:headEnd/>
                    <a:tailEnd/>
                  </a:ln>
                  <a:effectLst/>
                  <a:extLs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rgbClr val="000000">
                              <a:alpha val="74998"/>
                            </a:srgbClr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r>
                      <a:rPr lang="fr-FR" sz="1000" dirty="0">
                        <a:latin typeface="Times New Roman" charset="0"/>
                      </a:rPr>
                      <a:t>         Accessible à tous	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</a:t>
                    </a:r>
                    <a:endParaRPr lang="fr-FR" sz="1000" dirty="0" smtClean="0">
                      <a:latin typeface="Times New Roman" charset="0"/>
                    </a:endParaRPr>
                  </a:p>
                  <a:p>
                    <a:endParaRPr lang="fr-FR" sz="1000" dirty="0">
                      <a:latin typeface="Times New Roman" charset="0"/>
                    </a:endParaRP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 Archives des trois</a:t>
                    </a:r>
                  </a:p>
                  <a:p>
                    <a:r>
                      <a:rPr lang="fr-FR" sz="1000" dirty="0">
                        <a:latin typeface="Times New Roman" charset="0"/>
                      </a:rPr>
                      <a:t>          chat « salons »	</a:t>
                    </a:r>
                  </a:p>
                  <a:p>
                    <a:endParaRPr lang="fr-FR" sz="1800" dirty="0"/>
                  </a:p>
                </p:txBody>
              </p:sp>
            </p:grpSp>
            <p:sp>
              <p:nvSpPr>
                <p:cNvPr id="72780" name="Line 76"/>
                <p:cNvSpPr>
                  <a:spLocks noChangeShapeType="1"/>
                </p:cNvSpPr>
                <p:nvPr/>
              </p:nvSpPr>
              <p:spPr bwMode="auto">
                <a:xfrm flipH="1" flipV="1">
                  <a:off x="3969" y="2750"/>
                  <a:ext cx="590" cy="272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miter lim="800000"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</p:grpSp>
          <p:pic>
            <p:nvPicPr>
              <p:cNvPr id="72775" name="Picture 71" descr="Bonhomme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4" y="3339"/>
                <a:ext cx="107" cy="13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72776" name="Picture 72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4" y="3657"/>
                <a:ext cx="128" cy="12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72777" name="Line 73"/>
            <p:cNvSpPr>
              <a:spLocks noChangeShapeType="1"/>
            </p:cNvSpPr>
            <p:nvPr/>
          </p:nvSpPr>
          <p:spPr bwMode="auto">
            <a:xfrm>
              <a:off x="7235825" y="5661025"/>
              <a:ext cx="17287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  <p:grpSp>
        <p:nvGrpSpPr>
          <p:cNvPr id="9" name="Grouper 8"/>
          <p:cNvGrpSpPr/>
          <p:nvPr/>
        </p:nvGrpSpPr>
        <p:grpSpPr>
          <a:xfrm>
            <a:off x="2707134" y="184875"/>
            <a:ext cx="1944688" cy="3671887"/>
            <a:chOff x="2707134" y="184875"/>
            <a:chExt cx="1944688" cy="3671887"/>
          </a:xfrm>
        </p:grpSpPr>
        <p:grpSp>
          <p:nvGrpSpPr>
            <p:cNvPr id="5" name="Grouper 4"/>
            <p:cNvGrpSpPr/>
            <p:nvPr/>
          </p:nvGrpSpPr>
          <p:grpSpPr>
            <a:xfrm>
              <a:off x="2707134" y="184875"/>
              <a:ext cx="1944688" cy="3671887"/>
              <a:chOff x="2771775" y="188913"/>
              <a:chExt cx="1944688" cy="3671887"/>
            </a:xfrm>
          </p:grpSpPr>
          <p:grpSp>
            <p:nvGrpSpPr>
              <p:cNvPr id="3" name="Grouper 2"/>
              <p:cNvGrpSpPr/>
              <p:nvPr/>
            </p:nvGrpSpPr>
            <p:grpSpPr>
              <a:xfrm>
                <a:off x="2771775" y="188913"/>
                <a:ext cx="1944688" cy="3671887"/>
                <a:chOff x="2771775" y="188913"/>
                <a:chExt cx="1944688" cy="3671887"/>
              </a:xfrm>
            </p:grpSpPr>
            <p:grpSp>
              <p:nvGrpSpPr>
                <p:cNvPr id="72808" name="Group 104"/>
                <p:cNvGrpSpPr>
                  <a:grpSpLocks/>
                </p:cNvGrpSpPr>
                <p:nvPr/>
              </p:nvGrpSpPr>
              <p:grpSpPr bwMode="auto">
                <a:xfrm>
                  <a:off x="2771775" y="188913"/>
                  <a:ext cx="1944688" cy="3671887"/>
                  <a:chOff x="1746" y="119"/>
                  <a:chExt cx="1225" cy="2313"/>
                </a:xfrm>
              </p:grpSpPr>
              <p:grpSp>
                <p:nvGrpSpPr>
                  <p:cNvPr id="72723" name="Group 19"/>
                  <p:cNvGrpSpPr>
                    <a:grpSpLocks/>
                  </p:cNvGrpSpPr>
                  <p:nvPr/>
                </p:nvGrpSpPr>
                <p:grpSpPr bwMode="auto">
                  <a:xfrm>
                    <a:off x="1746" y="119"/>
                    <a:ext cx="1134" cy="1389"/>
                    <a:chOff x="7178" y="698"/>
                    <a:chExt cx="2340" cy="3060"/>
                  </a:xfrm>
                </p:grpSpPr>
                <p:sp>
                  <p:nvSpPr>
                    <p:cNvPr id="72724" name="Text Box 20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78" y="698"/>
                      <a:ext cx="2340" cy="54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8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algn="ctr"/>
                      <a:r>
                        <a:rPr lang="fr-FR" sz="1200" b="1">
                          <a:solidFill>
                            <a:srgbClr val="FF0000"/>
                          </a:solidFill>
                          <a:latin typeface="Team MT" charset="0"/>
                        </a:rPr>
                        <a:t>Bureau de l</a:t>
                      </a:r>
                      <a:r>
                        <a:rPr lang="ja-JP" altLang="fr-FR" sz="1200" b="1">
                          <a:solidFill>
                            <a:srgbClr val="FF0000"/>
                          </a:solidFill>
                          <a:latin typeface="Team MT" charset="0"/>
                        </a:rPr>
                        <a:t>’</a:t>
                      </a:r>
                      <a:r>
                        <a:rPr lang="fr-FR" sz="1200" b="1">
                          <a:solidFill>
                            <a:srgbClr val="FF0000"/>
                          </a:solidFill>
                          <a:latin typeface="Team MT" charset="0"/>
                        </a:rPr>
                        <a:t>équipe</a:t>
                      </a:r>
                      <a:endParaRPr lang="fr-FR" sz="1800">
                        <a:solidFill>
                          <a:srgbClr val="FF0000"/>
                        </a:solidFill>
                        <a:latin typeface="Team MT" charset="0"/>
                      </a:endParaRPr>
                    </a:p>
                  </p:txBody>
                </p:sp>
                <p:sp>
                  <p:nvSpPr>
                    <p:cNvPr id="72725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7178" y="1238"/>
                      <a:ext cx="2340" cy="252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8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r>
                        <a:rPr lang="fr-FR" sz="1000" dirty="0">
                          <a:latin typeface="Times New Roman" charset="0"/>
                        </a:rPr>
                        <a:t>          Etudiants et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animateurs de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l</a:t>
                      </a:r>
                      <a:r>
                        <a:rPr lang="ja-JP" altLang="fr-FR" sz="1000" dirty="0">
                          <a:latin typeface="Times New Roman" charset="0"/>
                        </a:rPr>
                        <a:t>’</a:t>
                      </a:r>
                      <a:r>
                        <a:rPr lang="fr-FR" sz="1000" dirty="0">
                          <a:latin typeface="Times New Roman" charset="0"/>
                        </a:rPr>
                        <a:t>équipe	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	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Choix du thème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Profil de mon 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équipe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Chat	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Collecticiel (dépôt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 de fichiers -à 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 l</a:t>
                      </a:r>
                      <a:r>
                        <a:rPr lang="ja-JP" altLang="fr-FR" sz="1000" dirty="0">
                          <a:latin typeface="Times New Roman" charset="0"/>
                        </a:rPr>
                        <a:t>’</a:t>
                      </a:r>
                      <a:r>
                        <a:rPr lang="fr-FR" sz="1000" dirty="0">
                          <a:latin typeface="Times New Roman" charset="0"/>
                        </a:rPr>
                        <a:t>avenir-)	</a:t>
                      </a:r>
                    </a:p>
                    <a:p>
                      <a:endParaRPr lang="fr-FR" sz="1800" dirty="0"/>
                    </a:p>
                  </p:txBody>
                </p:sp>
              </p:grpSp>
              <p:sp>
                <p:nvSpPr>
                  <p:cNvPr id="72737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2336" y="1525"/>
                    <a:ext cx="635" cy="90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fr-FR"/>
                  </a:p>
                </p:txBody>
              </p:sp>
            </p:grpSp>
            <p:sp>
              <p:nvSpPr>
                <p:cNvPr id="72736" name="Line 32"/>
                <p:cNvSpPr>
                  <a:spLocks noChangeShapeType="1"/>
                </p:cNvSpPr>
                <p:nvPr/>
              </p:nvSpPr>
              <p:spPr bwMode="auto">
                <a:xfrm>
                  <a:off x="2771775" y="1125538"/>
                  <a:ext cx="1800225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</p:grpSp>
          <p:pic>
            <p:nvPicPr>
              <p:cNvPr id="72820" name="Picture 116" descr="Bonhomme"/>
              <p:cNvPicPr>
                <a:picLocks noChangeAspect="1" noChangeArrowheads="1"/>
              </p:cNvPicPr>
              <p:nvPr/>
            </p:nvPicPr>
            <p:blipFill>
              <a:blip r:embed="rId3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43213" y="692150"/>
                <a:ext cx="228600" cy="288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2" name="Picture 25" descr="outils-icône"/>
            <p:cNvPicPr>
              <a:picLocks noChangeAspect="1" noChangeArrowheads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778572" y="1223276"/>
              <a:ext cx="273050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" name="Grouper 9"/>
          <p:cNvGrpSpPr/>
          <p:nvPr/>
        </p:nvGrpSpPr>
        <p:grpSpPr>
          <a:xfrm>
            <a:off x="359569" y="476250"/>
            <a:ext cx="3960813" cy="3457575"/>
            <a:chOff x="359569" y="476250"/>
            <a:chExt cx="3960813" cy="3457575"/>
          </a:xfrm>
        </p:grpSpPr>
        <p:grpSp>
          <p:nvGrpSpPr>
            <p:cNvPr id="6" name="Grouper 5"/>
            <p:cNvGrpSpPr/>
            <p:nvPr/>
          </p:nvGrpSpPr>
          <p:grpSpPr>
            <a:xfrm>
              <a:off x="359569" y="476250"/>
              <a:ext cx="3960813" cy="3457575"/>
              <a:chOff x="250826" y="476250"/>
              <a:chExt cx="3960813" cy="3457575"/>
            </a:xfrm>
          </p:grpSpPr>
          <p:grpSp>
            <p:nvGrpSpPr>
              <p:cNvPr id="2" name="Grouper 1"/>
              <p:cNvGrpSpPr/>
              <p:nvPr/>
            </p:nvGrpSpPr>
            <p:grpSpPr>
              <a:xfrm>
                <a:off x="250826" y="476250"/>
                <a:ext cx="3960813" cy="3457575"/>
                <a:chOff x="323850" y="476250"/>
                <a:chExt cx="3960813" cy="3457575"/>
              </a:xfrm>
            </p:grpSpPr>
            <p:grpSp>
              <p:nvGrpSpPr>
                <p:cNvPr id="72807" name="Group 103"/>
                <p:cNvGrpSpPr>
                  <a:grpSpLocks/>
                </p:cNvGrpSpPr>
                <p:nvPr/>
              </p:nvGrpSpPr>
              <p:grpSpPr bwMode="auto">
                <a:xfrm>
                  <a:off x="323850" y="476250"/>
                  <a:ext cx="3960813" cy="3457575"/>
                  <a:chOff x="204" y="300"/>
                  <a:chExt cx="2495" cy="2178"/>
                </a:xfrm>
              </p:grpSpPr>
              <p:sp>
                <p:nvSpPr>
                  <p:cNvPr id="72733" name="Line 29"/>
                  <p:cNvSpPr>
                    <a:spLocks noChangeShapeType="1"/>
                  </p:cNvSpPr>
                  <p:nvPr/>
                </p:nvSpPr>
                <p:spPr bwMode="auto">
                  <a:xfrm>
                    <a:off x="975" y="1071"/>
                    <a:ext cx="1724" cy="1407"/>
                  </a:xfrm>
                  <a:prstGeom prst="line">
                    <a:avLst/>
                  </a:prstGeom>
                  <a:noFill/>
                  <a:ln w="38100">
                    <a:solidFill>
                      <a:schemeClr val="tx1"/>
                    </a:solidFill>
                    <a:miter lim="800000"/>
                    <a:headEnd/>
                    <a:tailEnd type="triangle" w="med" len="med"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blurRad="63500" dist="38099" dir="2700000" algn="ctr" rotWithShape="0">
                            <a:schemeClr val="bg2">
                              <a:alpha val="74998"/>
                            </a:schemeClr>
                          </a:outerShdw>
                        </a:effectLst>
                      </a14:hiddenEffects>
                    </a:ext>
                  </a:extLst>
                </p:spPr>
                <p:txBody>
                  <a:bodyPr wrap="none"/>
                  <a:lstStyle/>
                  <a:p>
                    <a:endParaRPr lang="fr-FR"/>
                  </a:p>
                </p:txBody>
              </p:sp>
              <p:grpSp>
                <p:nvGrpSpPr>
                  <p:cNvPr id="72714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204" y="300"/>
                    <a:ext cx="1361" cy="771"/>
                    <a:chOff x="4118" y="698"/>
                    <a:chExt cx="2340" cy="1980"/>
                  </a:xfrm>
                </p:grpSpPr>
                <p:sp>
                  <p:nvSpPr>
                    <p:cNvPr id="72715" name="Text Box 1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18" y="1238"/>
                      <a:ext cx="2340" cy="144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8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r>
                        <a:rPr lang="fr-FR" sz="1000" dirty="0">
                          <a:latin typeface="Times New Roman" charset="0"/>
                        </a:rPr>
                        <a:t>             Personnel à l</a:t>
                      </a:r>
                      <a:r>
                        <a:rPr lang="ja-JP" altLang="fr-FR" sz="1000" dirty="0">
                          <a:latin typeface="Times New Roman" charset="0"/>
                        </a:rPr>
                        <a:t>’</a:t>
                      </a:r>
                      <a:r>
                        <a:rPr lang="fr-FR" sz="1000" dirty="0">
                          <a:latin typeface="Times New Roman" charset="0"/>
                        </a:rPr>
                        <a:t>utilisateur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	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   Messagerie	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   Mon profil	</a:t>
                      </a:r>
                    </a:p>
                    <a:p>
                      <a:r>
                        <a:rPr lang="fr-FR" sz="1000" dirty="0">
                          <a:latin typeface="Times New Roman" charset="0"/>
                        </a:rPr>
                        <a:t>             Mes préférences	</a:t>
                      </a:r>
                    </a:p>
                    <a:p>
                      <a:endParaRPr lang="fr-FR" sz="1800" dirty="0"/>
                    </a:p>
                  </p:txBody>
                </p:sp>
                <p:sp>
                  <p:nvSpPr>
                    <p:cNvPr id="72716" name="Text Box 1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118" y="698"/>
                      <a:ext cx="2340" cy="540"/>
                    </a:xfrm>
                    <a:prstGeom prst="rect">
                      <a:avLst/>
                    </a:prstGeom>
                    <a:solidFill>
                      <a:srgbClr val="FFFFFF"/>
                    </a:solidFill>
                    <a:ln w="2857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blurRad="63500" dist="38099" dir="2700000" algn="ctr" rotWithShape="0">
                              <a:srgbClr val="000000">
                                <a:alpha val="74998"/>
                              </a:srgbClr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pPr algn="ctr"/>
                      <a:r>
                        <a:rPr lang="fr-FR" sz="1200" b="1" dirty="0">
                          <a:solidFill>
                            <a:srgbClr val="FF0000"/>
                          </a:solidFill>
                          <a:latin typeface="Team MT" charset="0"/>
                        </a:rPr>
                        <a:t>Bureau personnel</a:t>
                      </a:r>
                      <a:endParaRPr lang="fr-FR" sz="1200" dirty="0">
                        <a:solidFill>
                          <a:srgbClr val="FF0000"/>
                        </a:solidFill>
                        <a:latin typeface="Team MT" charset="0"/>
                      </a:endParaRPr>
                    </a:p>
                  </p:txBody>
                </p:sp>
              </p:grpSp>
            </p:grpSp>
            <p:sp>
              <p:nvSpPr>
                <p:cNvPr id="72732" name="Line 28"/>
                <p:cNvSpPr>
                  <a:spLocks noChangeShapeType="1"/>
                </p:cNvSpPr>
                <p:nvPr/>
              </p:nvSpPr>
              <p:spPr bwMode="auto">
                <a:xfrm>
                  <a:off x="323850" y="1125538"/>
                  <a:ext cx="2160588" cy="0"/>
                </a:xfrm>
                <a:prstGeom prst="line">
                  <a:avLst/>
                </a:prstGeom>
                <a:noFill/>
                <a:ln w="2540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endParaRPr lang="fr-FR"/>
                </a:p>
              </p:txBody>
            </p:sp>
          </p:grpSp>
          <p:pic>
            <p:nvPicPr>
              <p:cNvPr id="72729" name="Picture 25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288" y="1268413"/>
                <a:ext cx="273050" cy="2762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4" name="Picture 47" descr="Bonhomme"/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4031" y="869087"/>
              <a:ext cx="169863" cy="215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8644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28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72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728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2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72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à coins arrondis 5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74756" name="Picture 4" descr="Bâtimen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051050" y="404813"/>
            <a:ext cx="5041900" cy="46085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808080">
                      <a:alpha val="74998"/>
                    </a:srgbClr>
                  </a:outerShdw>
                </a:effectLst>
              </a14:hiddenEffects>
            </a:ext>
          </a:extLst>
        </p:spPr>
      </p:pic>
      <p:sp>
        <p:nvSpPr>
          <p:cNvPr id="74760" name="Text Box 8"/>
          <p:cNvSpPr txBox="1">
            <a:spLocks noChangeArrowheads="1"/>
          </p:cNvSpPr>
          <p:nvPr/>
        </p:nvSpPr>
        <p:spPr bwMode="auto">
          <a:xfrm>
            <a:off x="250825" y="836613"/>
            <a:ext cx="1485900" cy="12573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000">
                <a:latin typeface="Times New Roman" charset="0"/>
              </a:rPr>
              <a:t>          Tous  	</a:t>
            </a:r>
          </a:p>
          <a:p>
            <a:r>
              <a:rPr lang="fr-FR" sz="1000">
                <a:latin typeface="Times New Roman" charset="0"/>
              </a:rPr>
              <a:t>	</a:t>
            </a:r>
          </a:p>
          <a:p>
            <a:r>
              <a:rPr lang="fr-FR" sz="1000">
                <a:latin typeface="Times New Roman" charset="0"/>
              </a:rPr>
              <a:t>          Description des </a:t>
            </a:r>
          </a:p>
          <a:p>
            <a:r>
              <a:rPr lang="fr-FR" sz="1000">
                <a:latin typeface="Times New Roman" charset="0"/>
              </a:rPr>
              <a:t>          différentes phases</a:t>
            </a:r>
          </a:p>
          <a:p>
            <a:r>
              <a:rPr lang="fr-FR" sz="1000">
                <a:latin typeface="Times New Roman" charset="0"/>
              </a:rPr>
              <a:t>          et raccourci vers </a:t>
            </a:r>
          </a:p>
          <a:p>
            <a:r>
              <a:rPr lang="fr-FR" sz="1000">
                <a:latin typeface="Times New Roman" charset="0"/>
              </a:rPr>
              <a:t>          les outils utilisés </a:t>
            </a:r>
          </a:p>
          <a:p>
            <a:r>
              <a:rPr lang="fr-FR" sz="1000">
                <a:latin typeface="Times New Roman" charset="0"/>
              </a:rPr>
              <a:t>          dans celles-ci	</a:t>
            </a:r>
          </a:p>
          <a:p>
            <a:endParaRPr lang="fr-FR" sz="1800"/>
          </a:p>
        </p:txBody>
      </p:sp>
      <p:sp>
        <p:nvSpPr>
          <p:cNvPr id="74761" name="Text Box 9"/>
          <p:cNvSpPr txBox="1">
            <a:spLocks noChangeArrowheads="1"/>
          </p:cNvSpPr>
          <p:nvPr/>
        </p:nvSpPr>
        <p:spPr bwMode="auto">
          <a:xfrm>
            <a:off x="250825" y="476250"/>
            <a:ext cx="1485900" cy="3429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FF0000"/>
                </a:solidFill>
                <a:latin typeface="Team MT" charset="0"/>
              </a:rPr>
              <a:t>Les phases</a:t>
            </a:r>
          </a:p>
        </p:txBody>
      </p:sp>
      <p:sp>
        <p:nvSpPr>
          <p:cNvPr id="74762" name="Text Box 10"/>
          <p:cNvSpPr txBox="1">
            <a:spLocks noChangeArrowheads="1"/>
          </p:cNvSpPr>
          <p:nvPr/>
        </p:nvSpPr>
        <p:spPr bwMode="auto">
          <a:xfrm>
            <a:off x="395288" y="2420938"/>
            <a:ext cx="1028700" cy="342900"/>
          </a:xfrm>
          <a:prstGeom prst="rect">
            <a:avLst/>
          </a:prstGeom>
          <a:noFill/>
          <a:ln w="19050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000">
                <a:latin typeface="Times New Roman" charset="0"/>
              </a:rPr>
              <a:t>Phase active</a:t>
            </a:r>
            <a:endParaRPr lang="fr-FR" sz="1800"/>
          </a:p>
        </p:txBody>
      </p:sp>
      <p:sp>
        <p:nvSpPr>
          <p:cNvPr id="74763" name="Text Box 11"/>
          <p:cNvSpPr txBox="1">
            <a:spLocks noChangeArrowheads="1"/>
          </p:cNvSpPr>
          <p:nvPr/>
        </p:nvSpPr>
        <p:spPr bwMode="auto">
          <a:xfrm>
            <a:off x="179388" y="2924175"/>
            <a:ext cx="1584325" cy="41592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FF0000"/>
                </a:solidFill>
                <a:latin typeface="Team MT" charset="0"/>
              </a:rPr>
              <a:t>L</a:t>
            </a:r>
            <a:r>
              <a:rPr lang="ja-JP" altLang="fr-FR" sz="1200" b="1">
                <a:solidFill>
                  <a:srgbClr val="FF0000"/>
                </a:solidFill>
                <a:latin typeface="Team MT" charset="0"/>
              </a:rPr>
              <a:t>’</a:t>
            </a:r>
            <a:r>
              <a:rPr lang="fr-FR" sz="1200" b="1">
                <a:solidFill>
                  <a:srgbClr val="FF0000"/>
                </a:solidFill>
                <a:latin typeface="Team MT" charset="0"/>
              </a:rPr>
              <a:t>œil (awareness)</a:t>
            </a:r>
          </a:p>
        </p:txBody>
      </p:sp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179388" y="3357563"/>
            <a:ext cx="1584325" cy="158432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000">
                <a:latin typeface="Times New Roman" charset="0"/>
              </a:rPr>
              <a:t>          Tous (sauf</a:t>
            </a:r>
          </a:p>
          <a:p>
            <a:r>
              <a:rPr lang="fr-FR" sz="1000">
                <a:latin typeface="Times New Roman" charset="0"/>
              </a:rPr>
              <a:t>           visiteurs) 	</a:t>
            </a:r>
          </a:p>
          <a:p>
            <a:r>
              <a:rPr lang="fr-FR" sz="1000">
                <a:latin typeface="Times New Roman" charset="0"/>
              </a:rPr>
              <a:t>	</a:t>
            </a:r>
          </a:p>
          <a:p>
            <a:r>
              <a:rPr lang="fr-FR" sz="1000">
                <a:latin typeface="Times New Roman" charset="0"/>
              </a:rPr>
              <a:t>          Liste des</a:t>
            </a:r>
          </a:p>
          <a:p>
            <a:r>
              <a:rPr lang="fr-FR" sz="1000">
                <a:latin typeface="Times New Roman" charset="0"/>
              </a:rPr>
              <a:t>          connectés et de</a:t>
            </a:r>
          </a:p>
          <a:p>
            <a:r>
              <a:rPr lang="fr-FR" sz="1000">
                <a:latin typeface="Times New Roman" charset="0"/>
              </a:rPr>
              <a:t>          leur location dans</a:t>
            </a:r>
          </a:p>
          <a:p>
            <a:r>
              <a:rPr lang="fr-FR" sz="1000">
                <a:latin typeface="Times New Roman" charset="0"/>
              </a:rPr>
              <a:t>          la PF + </a:t>
            </a:r>
          </a:p>
          <a:p>
            <a:r>
              <a:rPr lang="fr-FR" sz="1000">
                <a:latin typeface="Times New Roman" charset="0"/>
              </a:rPr>
              <a:t>         Messagerie</a:t>
            </a:r>
          </a:p>
          <a:p>
            <a:r>
              <a:rPr lang="fr-FR" sz="1000">
                <a:latin typeface="Times New Roman" charset="0"/>
              </a:rPr>
              <a:t>         instantanée		</a:t>
            </a:r>
          </a:p>
          <a:p>
            <a:endParaRPr lang="fr-FR" sz="1800"/>
          </a:p>
        </p:txBody>
      </p:sp>
      <p:sp>
        <p:nvSpPr>
          <p:cNvPr id="74765" name="Text Box 13"/>
          <p:cNvSpPr txBox="1">
            <a:spLocks noChangeArrowheads="1"/>
          </p:cNvSpPr>
          <p:nvPr/>
        </p:nvSpPr>
        <p:spPr bwMode="auto">
          <a:xfrm>
            <a:off x="684213" y="5300663"/>
            <a:ext cx="1485900" cy="457200"/>
          </a:xfrm>
          <a:prstGeom prst="rect">
            <a:avLst/>
          </a:prstGeom>
          <a:solidFill>
            <a:srgbClr val="C0C0C0"/>
          </a:solidFill>
          <a:ln w="28575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333333"/>
                </a:solidFill>
                <a:latin typeface="Times New Roman" charset="0"/>
              </a:rPr>
              <a:t>Espace d</a:t>
            </a:r>
            <a:r>
              <a:rPr lang="ja-JP" altLang="fr-FR" sz="1200" b="1">
                <a:solidFill>
                  <a:srgbClr val="333333"/>
                </a:solidFill>
                <a:latin typeface="Times New Roman" charset="0"/>
              </a:rPr>
              <a:t>’</a:t>
            </a:r>
            <a:r>
              <a:rPr lang="fr-FR" sz="1200" b="1">
                <a:solidFill>
                  <a:srgbClr val="333333"/>
                </a:solidFill>
                <a:latin typeface="Times New Roman" charset="0"/>
              </a:rPr>
              <a:t>autoformation</a:t>
            </a:r>
            <a:endParaRPr lang="fr-FR" sz="1800"/>
          </a:p>
        </p:txBody>
      </p:sp>
      <p:sp>
        <p:nvSpPr>
          <p:cNvPr id="74766" name="Text Box 14"/>
          <p:cNvSpPr txBox="1">
            <a:spLocks noChangeArrowheads="1"/>
          </p:cNvSpPr>
          <p:nvPr/>
        </p:nvSpPr>
        <p:spPr bwMode="auto">
          <a:xfrm>
            <a:off x="684213" y="5734050"/>
            <a:ext cx="1485900" cy="574675"/>
          </a:xfrm>
          <a:prstGeom prst="rect">
            <a:avLst/>
          </a:prstGeom>
          <a:solidFill>
            <a:srgbClr val="C0C0C0"/>
          </a:solidFill>
          <a:ln w="38100">
            <a:solidFill>
              <a:srgbClr val="969696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>
                <a:solidFill>
                  <a:srgbClr val="808080"/>
                </a:solidFill>
                <a:latin typeface="Times New Roman" charset="0"/>
              </a:rPr>
              <a:t>Désactivé dans Learn-Nett</a:t>
            </a:r>
            <a:endParaRPr lang="fr-FR" sz="1800"/>
          </a:p>
        </p:txBody>
      </p:sp>
      <p:sp>
        <p:nvSpPr>
          <p:cNvPr id="74771" name="Text Box 19"/>
          <p:cNvSpPr txBox="1">
            <a:spLocks noChangeArrowheads="1"/>
          </p:cNvSpPr>
          <p:nvPr/>
        </p:nvSpPr>
        <p:spPr bwMode="auto">
          <a:xfrm>
            <a:off x="6084888" y="5373688"/>
            <a:ext cx="1511300" cy="3429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FF0000"/>
                </a:solidFill>
                <a:latin typeface="Team MT" charset="0"/>
              </a:rPr>
              <a:t>Qui est qui</a:t>
            </a:r>
          </a:p>
        </p:txBody>
      </p:sp>
      <p:sp>
        <p:nvSpPr>
          <p:cNvPr id="74772" name="Text Box 20"/>
          <p:cNvSpPr txBox="1">
            <a:spLocks noChangeArrowheads="1"/>
          </p:cNvSpPr>
          <p:nvPr/>
        </p:nvSpPr>
        <p:spPr bwMode="auto">
          <a:xfrm>
            <a:off x="6084888" y="5661025"/>
            <a:ext cx="1511300" cy="10287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000">
                <a:latin typeface="Times New Roman" charset="0"/>
              </a:rPr>
              <a:t>            Tous 	</a:t>
            </a:r>
          </a:p>
          <a:p>
            <a:endParaRPr lang="fr-FR" sz="1000">
              <a:latin typeface="Times New Roman" charset="0"/>
            </a:endParaRPr>
          </a:p>
          <a:p>
            <a:r>
              <a:rPr lang="fr-FR" sz="1000">
                <a:latin typeface="Times New Roman" charset="0"/>
              </a:rPr>
              <a:t>            Accès aux profils </a:t>
            </a:r>
          </a:p>
          <a:p>
            <a:r>
              <a:rPr lang="fr-FR" sz="1000">
                <a:latin typeface="Times New Roman" charset="0"/>
              </a:rPr>
              <a:t>            des équipes et </a:t>
            </a:r>
          </a:p>
          <a:p>
            <a:r>
              <a:rPr lang="fr-FR" sz="1000">
                <a:latin typeface="Times New Roman" charset="0"/>
              </a:rPr>
              <a:t>            des inscrits à la</a:t>
            </a:r>
          </a:p>
          <a:p>
            <a:r>
              <a:rPr lang="fr-FR" sz="1000">
                <a:latin typeface="Times New Roman" charset="0"/>
              </a:rPr>
              <a:t>             session	</a:t>
            </a:r>
          </a:p>
          <a:p>
            <a:endParaRPr lang="fr-FR" sz="1800"/>
          </a:p>
        </p:txBody>
      </p:sp>
      <p:sp>
        <p:nvSpPr>
          <p:cNvPr id="74773" name="Text Box 21"/>
          <p:cNvSpPr txBox="1">
            <a:spLocks noChangeArrowheads="1"/>
          </p:cNvSpPr>
          <p:nvPr/>
        </p:nvSpPr>
        <p:spPr bwMode="auto">
          <a:xfrm>
            <a:off x="7451725" y="188913"/>
            <a:ext cx="1485900" cy="58737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FF0000"/>
                </a:solidFill>
                <a:latin typeface="Team MT" charset="0"/>
              </a:rPr>
              <a:t>Panneau d</a:t>
            </a:r>
            <a:r>
              <a:rPr lang="ja-JP" altLang="fr-FR" sz="1200" b="1">
                <a:solidFill>
                  <a:srgbClr val="FF0000"/>
                </a:solidFill>
                <a:latin typeface="Team MT" charset="0"/>
              </a:rPr>
              <a:t>’</a:t>
            </a:r>
            <a:r>
              <a:rPr lang="fr-FR" sz="1200" b="1">
                <a:solidFill>
                  <a:srgbClr val="FF0000"/>
                </a:solidFill>
                <a:latin typeface="Team MT" charset="0"/>
              </a:rPr>
              <a:t>affichage</a:t>
            </a:r>
          </a:p>
        </p:txBody>
      </p:sp>
      <p:sp>
        <p:nvSpPr>
          <p:cNvPr id="74774" name="Text Box 22"/>
          <p:cNvSpPr txBox="1">
            <a:spLocks noChangeArrowheads="1"/>
          </p:cNvSpPr>
          <p:nvPr/>
        </p:nvSpPr>
        <p:spPr bwMode="auto">
          <a:xfrm>
            <a:off x="7451725" y="765175"/>
            <a:ext cx="1485900" cy="10287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000">
                <a:latin typeface="Times New Roman" charset="0"/>
              </a:rPr>
              <a:t>            Tous  	</a:t>
            </a:r>
          </a:p>
          <a:p>
            <a:endParaRPr lang="fr-FR" sz="1000">
              <a:latin typeface="Times New Roman" charset="0"/>
            </a:endParaRPr>
          </a:p>
          <a:p>
            <a:r>
              <a:rPr lang="fr-FR" sz="1000">
                <a:latin typeface="Times New Roman" charset="0"/>
              </a:rPr>
              <a:t>             Lecture des avis</a:t>
            </a:r>
          </a:p>
          <a:p>
            <a:r>
              <a:rPr lang="fr-FR" sz="1000">
                <a:latin typeface="Times New Roman" charset="0"/>
              </a:rPr>
              <a:t>             déposés par les</a:t>
            </a:r>
          </a:p>
          <a:p>
            <a:r>
              <a:rPr lang="fr-FR" sz="1000">
                <a:latin typeface="Times New Roman" charset="0"/>
              </a:rPr>
              <a:t>              animateurs et </a:t>
            </a:r>
          </a:p>
          <a:p>
            <a:r>
              <a:rPr lang="fr-FR" sz="1000">
                <a:latin typeface="Times New Roman" charset="0"/>
              </a:rPr>
              <a:t>              responsables	</a:t>
            </a:r>
          </a:p>
          <a:p>
            <a:endParaRPr lang="fr-FR" sz="1800"/>
          </a:p>
        </p:txBody>
      </p:sp>
      <p:sp>
        <p:nvSpPr>
          <p:cNvPr id="74775" name="Text Box 23"/>
          <p:cNvSpPr txBox="1">
            <a:spLocks noChangeArrowheads="1"/>
          </p:cNvSpPr>
          <p:nvPr/>
        </p:nvSpPr>
        <p:spPr bwMode="auto">
          <a:xfrm>
            <a:off x="7451725" y="1989138"/>
            <a:ext cx="1485900" cy="3429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FF0000"/>
                </a:solidFill>
                <a:latin typeface="Team MT" charset="0"/>
              </a:rPr>
              <a:t>Bar</a:t>
            </a:r>
          </a:p>
        </p:txBody>
      </p:sp>
      <p:sp>
        <p:nvSpPr>
          <p:cNvPr id="74776" name="Text Box 24"/>
          <p:cNvSpPr txBox="1">
            <a:spLocks noChangeArrowheads="1"/>
          </p:cNvSpPr>
          <p:nvPr/>
        </p:nvSpPr>
        <p:spPr bwMode="auto">
          <a:xfrm>
            <a:off x="7451725" y="2349500"/>
            <a:ext cx="1485900" cy="8001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000">
                <a:latin typeface="Times New Roman" charset="0"/>
              </a:rPr>
              <a:t>         Tous (sauf</a:t>
            </a:r>
          </a:p>
          <a:p>
            <a:r>
              <a:rPr lang="fr-FR" sz="1000">
                <a:latin typeface="Times New Roman" charset="0"/>
              </a:rPr>
              <a:t>          visiteurs) 	</a:t>
            </a:r>
          </a:p>
          <a:p>
            <a:r>
              <a:rPr lang="fr-FR" sz="1000">
                <a:latin typeface="Times New Roman" charset="0"/>
              </a:rPr>
              <a:t>	</a:t>
            </a:r>
          </a:p>
          <a:p>
            <a:r>
              <a:rPr lang="fr-FR" sz="1000">
                <a:latin typeface="Times New Roman" charset="0"/>
              </a:rPr>
              <a:t>          Chat non archivé	</a:t>
            </a:r>
          </a:p>
          <a:p>
            <a:endParaRPr lang="fr-FR" sz="1800"/>
          </a:p>
        </p:txBody>
      </p:sp>
      <p:sp>
        <p:nvSpPr>
          <p:cNvPr id="74777" name="Text Box 25"/>
          <p:cNvSpPr txBox="1">
            <a:spLocks noChangeArrowheads="1"/>
          </p:cNvSpPr>
          <p:nvPr/>
        </p:nvSpPr>
        <p:spPr bwMode="auto">
          <a:xfrm>
            <a:off x="7451725" y="3429000"/>
            <a:ext cx="1485900" cy="342900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fr-FR" sz="1200" b="1">
                <a:solidFill>
                  <a:srgbClr val="FF0000"/>
                </a:solidFill>
                <a:latin typeface="Team MT" charset="0"/>
              </a:rPr>
              <a:t>Les salons</a:t>
            </a:r>
          </a:p>
        </p:txBody>
      </p:sp>
      <p:sp>
        <p:nvSpPr>
          <p:cNvPr id="74778" name="Text Box 26"/>
          <p:cNvSpPr txBox="1">
            <a:spLocks noChangeArrowheads="1"/>
          </p:cNvSpPr>
          <p:nvPr/>
        </p:nvSpPr>
        <p:spPr bwMode="auto">
          <a:xfrm>
            <a:off x="7451725" y="3789363"/>
            <a:ext cx="1485900" cy="1152525"/>
          </a:xfrm>
          <a:prstGeom prst="rect">
            <a:avLst/>
          </a:prstGeom>
          <a:solidFill>
            <a:srgbClr val="FFFFFF"/>
          </a:solidFill>
          <a:ln w="2857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r-FR" sz="1000">
                <a:latin typeface="Times New Roman" charset="0"/>
              </a:rPr>
              <a:t>            Tous (sauf </a:t>
            </a:r>
          </a:p>
          <a:p>
            <a:r>
              <a:rPr lang="fr-FR" sz="1000">
                <a:latin typeface="Times New Roman" charset="0"/>
              </a:rPr>
              <a:t>             visiteurs) 	</a:t>
            </a:r>
          </a:p>
          <a:p>
            <a:r>
              <a:rPr lang="fr-FR" sz="1000">
                <a:latin typeface="Times New Roman" charset="0"/>
              </a:rPr>
              <a:t>            Trois chat </a:t>
            </a:r>
          </a:p>
          <a:p>
            <a:r>
              <a:rPr lang="fr-FR" sz="1000">
                <a:latin typeface="Times New Roman" charset="0"/>
              </a:rPr>
              <a:t>            archivés (jaune, </a:t>
            </a:r>
          </a:p>
          <a:p>
            <a:r>
              <a:rPr lang="fr-FR" sz="1000">
                <a:latin typeface="Times New Roman" charset="0"/>
              </a:rPr>
              <a:t>            bleu et rouge)	</a:t>
            </a:r>
          </a:p>
          <a:p>
            <a:endParaRPr lang="fr-FR" sz="1000">
              <a:latin typeface="Times New Roman" charset="0"/>
            </a:endParaRPr>
          </a:p>
          <a:p>
            <a:endParaRPr lang="fr-FR" sz="1800"/>
          </a:p>
        </p:txBody>
      </p:sp>
      <p:pic>
        <p:nvPicPr>
          <p:cNvPr id="74788" name="Picture 36" descr="Bonhomm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429000"/>
            <a:ext cx="2286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0" name="Picture 38" descr="Bonhomm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2286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2" name="Picture 40" descr="Bonhomm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765175"/>
            <a:ext cx="22701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3" name="Picture 41" descr="Bonhomm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5661025"/>
            <a:ext cx="230188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4" name="Picture 42" descr="outils-icôn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12875"/>
            <a:ext cx="28257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6" name="Picture 44" descr="outils-icôn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149725"/>
            <a:ext cx="28257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8" name="Picture 46" descr="outils-icôn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365625"/>
            <a:ext cx="282575" cy="287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799" name="Picture 47" descr="outils-icôn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5" y="6092825"/>
            <a:ext cx="284163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804" name="Line 52"/>
          <p:cNvSpPr>
            <a:spLocks noChangeShapeType="1"/>
          </p:cNvSpPr>
          <p:nvPr/>
        </p:nvSpPr>
        <p:spPr bwMode="auto">
          <a:xfrm>
            <a:off x="250825" y="1125538"/>
            <a:ext cx="1512888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05" name="Line 53"/>
          <p:cNvSpPr>
            <a:spLocks noChangeShapeType="1"/>
          </p:cNvSpPr>
          <p:nvPr/>
        </p:nvSpPr>
        <p:spPr bwMode="auto">
          <a:xfrm>
            <a:off x="179388" y="3789363"/>
            <a:ext cx="1584325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22" name="Line 70"/>
          <p:cNvSpPr>
            <a:spLocks noChangeShapeType="1"/>
          </p:cNvSpPr>
          <p:nvPr/>
        </p:nvSpPr>
        <p:spPr bwMode="auto">
          <a:xfrm>
            <a:off x="6084888" y="5949950"/>
            <a:ext cx="1512887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23" name="Line 71"/>
          <p:cNvSpPr>
            <a:spLocks noChangeShapeType="1"/>
          </p:cNvSpPr>
          <p:nvPr/>
        </p:nvSpPr>
        <p:spPr bwMode="auto">
          <a:xfrm>
            <a:off x="7451725" y="1052513"/>
            <a:ext cx="1512888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pic>
        <p:nvPicPr>
          <p:cNvPr id="74829" name="Picture 77" descr="Bonhomm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3860800"/>
            <a:ext cx="2286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830" name="Picture 78" descr="Bonhomme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420938"/>
            <a:ext cx="22860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831" name="Picture 79" descr="outils-icôn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852738"/>
            <a:ext cx="28257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4832" name="Picture 80" descr="outils-icôn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1268413"/>
            <a:ext cx="282575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834" name="Line 82"/>
          <p:cNvSpPr>
            <a:spLocks noChangeShapeType="1"/>
          </p:cNvSpPr>
          <p:nvPr/>
        </p:nvSpPr>
        <p:spPr bwMode="auto">
          <a:xfrm>
            <a:off x="7451725" y="2781300"/>
            <a:ext cx="1512888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35" name="Line 83"/>
          <p:cNvSpPr>
            <a:spLocks noChangeShapeType="1"/>
          </p:cNvSpPr>
          <p:nvPr/>
        </p:nvSpPr>
        <p:spPr bwMode="auto">
          <a:xfrm>
            <a:off x="7451725" y="4221163"/>
            <a:ext cx="1512888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38" name="Line 86"/>
          <p:cNvSpPr>
            <a:spLocks noChangeShapeType="1"/>
          </p:cNvSpPr>
          <p:nvPr/>
        </p:nvSpPr>
        <p:spPr bwMode="auto">
          <a:xfrm>
            <a:off x="1763713" y="3357563"/>
            <a:ext cx="576262" cy="10795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39" name="Line 87"/>
          <p:cNvSpPr>
            <a:spLocks noChangeShapeType="1"/>
          </p:cNvSpPr>
          <p:nvPr/>
        </p:nvSpPr>
        <p:spPr bwMode="auto">
          <a:xfrm flipH="1" flipV="1">
            <a:off x="5795963" y="3429000"/>
            <a:ext cx="1042987" cy="1944688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0" name="Line 88"/>
          <p:cNvSpPr>
            <a:spLocks noChangeShapeType="1"/>
          </p:cNvSpPr>
          <p:nvPr/>
        </p:nvSpPr>
        <p:spPr bwMode="auto">
          <a:xfrm flipH="1" flipV="1">
            <a:off x="6227763" y="3213100"/>
            <a:ext cx="1225550" cy="576263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1" name="Line 89"/>
          <p:cNvSpPr>
            <a:spLocks noChangeShapeType="1"/>
          </p:cNvSpPr>
          <p:nvPr/>
        </p:nvSpPr>
        <p:spPr bwMode="auto">
          <a:xfrm flipH="1">
            <a:off x="5076825" y="2349500"/>
            <a:ext cx="2374900" cy="4318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2" name="Line 90"/>
          <p:cNvSpPr>
            <a:spLocks noChangeShapeType="1"/>
          </p:cNvSpPr>
          <p:nvPr/>
        </p:nvSpPr>
        <p:spPr bwMode="auto">
          <a:xfrm flipH="1">
            <a:off x="5651500" y="719138"/>
            <a:ext cx="1801813" cy="1846262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3" name="Line 91"/>
          <p:cNvSpPr>
            <a:spLocks noChangeShapeType="1"/>
          </p:cNvSpPr>
          <p:nvPr/>
        </p:nvSpPr>
        <p:spPr bwMode="auto">
          <a:xfrm>
            <a:off x="1692275" y="836613"/>
            <a:ext cx="576263" cy="649287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4" name="Line 92"/>
          <p:cNvSpPr>
            <a:spLocks noChangeShapeType="1"/>
          </p:cNvSpPr>
          <p:nvPr/>
        </p:nvSpPr>
        <p:spPr bwMode="auto">
          <a:xfrm flipV="1">
            <a:off x="5254625" y="3644900"/>
            <a:ext cx="38100" cy="165735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5" name="Line 93"/>
          <p:cNvSpPr>
            <a:spLocks noChangeShapeType="1"/>
          </p:cNvSpPr>
          <p:nvPr/>
        </p:nvSpPr>
        <p:spPr bwMode="auto">
          <a:xfrm>
            <a:off x="1403350" y="2565400"/>
            <a:ext cx="865188" cy="4318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4848" name="Line 96"/>
          <p:cNvSpPr>
            <a:spLocks noChangeShapeType="1"/>
          </p:cNvSpPr>
          <p:nvPr/>
        </p:nvSpPr>
        <p:spPr bwMode="auto">
          <a:xfrm flipV="1">
            <a:off x="1979613" y="3933825"/>
            <a:ext cx="1728787" cy="1360488"/>
          </a:xfrm>
          <a:prstGeom prst="line">
            <a:avLst/>
          </a:prstGeom>
          <a:noFill/>
          <a:ln w="38100">
            <a:solidFill>
              <a:srgbClr val="969696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grpSp>
        <p:nvGrpSpPr>
          <p:cNvPr id="5" name="Grouper 4"/>
          <p:cNvGrpSpPr/>
          <p:nvPr/>
        </p:nvGrpSpPr>
        <p:grpSpPr>
          <a:xfrm>
            <a:off x="4284663" y="5231425"/>
            <a:ext cx="1512887" cy="1460500"/>
            <a:chOff x="4284663" y="5231425"/>
            <a:chExt cx="1512887" cy="1460500"/>
          </a:xfrm>
        </p:grpSpPr>
        <p:grpSp>
          <p:nvGrpSpPr>
            <p:cNvPr id="4" name="Grouper 3"/>
            <p:cNvGrpSpPr/>
            <p:nvPr/>
          </p:nvGrpSpPr>
          <p:grpSpPr>
            <a:xfrm>
              <a:off x="4284663" y="5231425"/>
              <a:ext cx="1485900" cy="1460500"/>
              <a:chOff x="4284663" y="5229225"/>
              <a:chExt cx="1485900" cy="1460500"/>
            </a:xfrm>
          </p:grpSpPr>
          <p:sp>
            <p:nvSpPr>
              <p:cNvPr id="74808" name="Text Box 56"/>
              <p:cNvSpPr txBox="1">
                <a:spLocks noChangeArrowheads="1"/>
              </p:cNvSpPr>
              <p:nvPr/>
            </p:nvSpPr>
            <p:spPr bwMode="auto">
              <a:xfrm>
                <a:off x="4284663" y="5661025"/>
                <a:ext cx="1485900" cy="1028700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blurRad="63500" dist="38099" dir="2700000" algn="ctr" rotWithShape="0">
                        <a:srgbClr val="000000">
                          <a:alpha val="74998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fr-FR" sz="1000" dirty="0">
                    <a:latin typeface="Times New Roman" charset="0"/>
                  </a:rPr>
                  <a:t>     </a:t>
                </a:r>
                <a:r>
                  <a:rPr lang="fr-FR" sz="1000" dirty="0" smtClean="0">
                    <a:latin typeface="Times New Roman" charset="0"/>
                  </a:rPr>
                  <a:t> </a:t>
                </a:r>
                <a:r>
                  <a:rPr lang="fr-FR" sz="1000" dirty="0">
                    <a:latin typeface="Times New Roman" charset="0"/>
                  </a:rPr>
                  <a:t>Tous 	</a:t>
                </a:r>
              </a:p>
              <a:p>
                <a:endParaRPr lang="fr-FR" sz="1000" dirty="0">
                  <a:latin typeface="Times New Roman" charset="0"/>
                </a:endParaRPr>
              </a:p>
              <a:p>
                <a:r>
                  <a:rPr lang="fr-FR" sz="1000" dirty="0">
                    <a:latin typeface="Times New Roman" charset="0"/>
                  </a:rPr>
                  <a:t>      Accès aux </a:t>
                </a:r>
              </a:p>
              <a:p>
                <a:r>
                  <a:rPr lang="fr-FR" sz="1000" dirty="0">
                    <a:latin typeface="Times New Roman" charset="0"/>
                  </a:rPr>
                  <a:t>      statistiques d</a:t>
                </a:r>
                <a:r>
                  <a:rPr lang="ja-JP" altLang="fr-FR" sz="1000" dirty="0">
                    <a:latin typeface="Times New Roman" charset="0"/>
                  </a:rPr>
                  <a:t>’</a:t>
                </a:r>
                <a:r>
                  <a:rPr lang="fr-FR" sz="1000" dirty="0">
                    <a:latin typeface="Times New Roman" charset="0"/>
                  </a:rPr>
                  <a:t>entrées</a:t>
                </a:r>
              </a:p>
              <a:p>
                <a:r>
                  <a:rPr lang="fr-FR" sz="1000" dirty="0">
                    <a:latin typeface="Times New Roman" charset="0"/>
                  </a:rPr>
                  <a:t>       sur </a:t>
                </a:r>
                <a:r>
                  <a:rPr lang="fr-FR" sz="1000" dirty="0" err="1">
                    <a:latin typeface="Times New Roman" charset="0"/>
                  </a:rPr>
                  <a:t>Galanet</a:t>
                </a:r>
                <a:r>
                  <a:rPr lang="fr-FR" sz="1000" dirty="0">
                    <a:latin typeface="Times New Roman" charset="0"/>
                  </a:rPr>
                  <a:t>	</a:t>
                </a:r>
              </a:p>
              <a:p>
                <a:endParaRPr lang="fr-FR" sz="1800" dirty="0"/>
              </a:p>
            </p:txBody>
          </p:sp>
          <p:pic>
            <p:nvPicPr>
              <p:cNvPr id="74833" name="Picture 81" descr="outils-icône"/>
              <p:cNvPicPr>
                <a:picLocks noChangeAspect="1" noChangeArrowheads="1"/>
              </p:cNvPicPr>
              <p:nvPr/>
            </p:nvPicPr>
            <p:blipFill>
              <a:blip r:embed="rId4">
                <a:clrChange>
                  <a:clrFrom>
                    <a:srgbClr val="FFFFFF"/>
                  </a:clrFrom>
                  <a:clrTo>
                    <a:srgbClr val="FFFFFF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84663" y="6092825"/>
                <a:ext cx="284162" cy="28892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grpSp>
            <p:nvGrpSpPr>
              <p:cNvPr id="3" name="Grouper 2"/>
              <p:cNvGrpSpPr/>
              <p:nvPr/>
            </p:nvGrpSpPr>
            <p:grpSpPr>
              <a:xfrm>
                <a:off x="4284663" y="5229225"/>
                <a:ext cx="1485900" cy="755534"/>
                <a:chOff x="4284663" y="5229225"/>
                <a:chExt cx="1485900" cy="755534"/>
              </a:xfrm>
            </p:grpSpPr>
            <p:sp>
              <p:nvSpPr>
                <p:cNvPr id="7476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4284663" y="5229225"/>
                  <a:ext cx="1485900" cy="504825"/>
                </a:xfrm>
                <a:prstGeom prst="rect">
                  <a:avLst/>
                </a:prstGeom>
                <a:solidFill>
                  <a:srgbClr val="FFFFFF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blurRad="63500" dist="38099" dir="2700000" algn="ctr" rotWithShape="0">
                          <a:srgbClr val="000000">
                            <a:alpha val="74998"/>
                          </a:srgbClr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pPr algn="ctr"/>
                  <a:r>
                    <a:rPr lang="fr-FR" sz="1200" b="1" dirty="0">
                      <a:solidFill>
                        <a:srgbClr val="FF0000"/>
                      </a:solidFill>
                      <a:latin typeface="Team MT" charset="0"/>
                    </a:rPr>
                    <a:t>Trace des connexions</a:t>
                  </a:r>
                </a:p>
              </p:txBody>
            </p:sp>
            <p:pic>
              <p:nvPicPr>
                <p:cNvPr id="54" name="Picture 41" descr="Bonhomme"/>
                <p:cNvPicPr>
                  <a:picLocks noChangeAspect="1" noChangeArrowheads="1"/>
                </p:cNvPicPr>
                <p:nvPr/>
              </p:nvPicPr>
              <p:blipFill>
                <a:blip r:embed="rId3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284663" y="5695834"/>
                  <a:ext cx="230188" cy="28892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sp>
          <p:nvSpPr>
            <p:cNvPr id="74809" name="Line 57"/>
            <p:cNvSpPr>
              <a:spLocks noChangeShapeType="1"/>
            </p:cNvSpPr>
            <p:nvPr/>
          </p:nvSpPr>
          <p:spPr bwMode="auto">
            <a:xfrm>
              <a:off x="4284663" y="6021388"/>
              <a:ext cx="1512887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2703292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4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74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74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748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7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748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74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4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748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748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748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748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74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74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4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748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500"/>
                                        <p:tgtEl>
                                          <p:spTgt spid="74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748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74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74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74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74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7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4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74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74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7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74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74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747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74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74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74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748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74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747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74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74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748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74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7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74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60" grpId="0" animBg="1"/>
      <p:bldP spid="74761" grpId="0" animBg="1"/>
      <p:bldP spid="74762" grpId="0" animBg="1"/>
      <p:bldP spid="74763" grpId="0" animBg="1"/>
      <p:bldP spid="74764" grpId="0" animBg="1"/>
      <p:bldP spid="74765" grpId="0" animBg="1"/>
      <p:bldP spid="74766" grpId="0" animBg="1"/>
      <p:bldP spid="74771" grpId="0" animBg="1"/>
      <p:bldP spid="74772" grpId="0" animBg="1"/>
      <p:bldP spid="74773" grpId="0" animBg="1"/>
      <p:bldP spid="74774" grpId="0" animBg="1"/>
      <p:bldP spid="74775" grpId="0" animBg="1"/>
      <p:bldP spid="74776" grpId="0" animBg="1"/>
      <p:bldP spid="74777" grpId="0" animBg="1"/>
      <p:bldP spid="74778" grpId="0" animBg="1"/>
      <p:bldP spid="74804" grpId="0" animBg="1"/>
      <p:bldP spid="74805" grpId="0" animBg="1"/>
      <p:bldP spid="74822" grpId="0" animBg="1"/>
      <p:bldP spid="74823" grpId="0" animBg="1"/>
      <p:bldP spid="74834" grpId="0" animBg="1"/>
      <p:bldP spid="74835" grpId="0" animBg="1"/>
      <p:bldP spid="74838" grpId="0" animBg="1"/>
      <p:bldP spid="74839" grpId="0" animBg="1"/>
      <p:bldP spid="74840" grpId="0" animBg="1"/>
      <p:bldP spid="74841" grpId="0" animBg="1"/>
      <p:bldP spid="74842" grpId="0" animBg="1"/>
      <p:bldP spid="74843" grpId="0" animBg="1"/>
      <p:bldP spid="74844" grpId="0" animBg="1"/>
      <p:bldP spid="74845" grpId="0" animBg="1"/>
      <p:bldP spid="748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Depuis quelques années...</a:t>
            </a:r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Utilisation d’un logiciel de vidéoconférence (en plus du chat et du forum)</a:t>
            </a:r>
          </a:p>
          <a:p>
            <a:r>
              <a:rPr lang="fr-FR" dirty="0" smtClean="0"/>
              <a:t>Blogs, Wikis... doivent être trouvés à l’extérieur de la plateforme !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 smtClean="0"/>
              <a:t>Techniquement, la plateforme seule ne suffit plus !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4B70D2-AEBA-204F-9C31-ABB28F6B5016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16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3536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Quels acteurs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Autres besoins ? Autres acteurs...</a:t>
            </a:r>
          </a:p>
          <a:p>
            <a:pPr lvl="1"/>
            <a:r>
              <a:rPr lang="fr-FR" dirty="0" smtClean="0"/>
              <a:t>Besoins pédagogiques (expert-contenu, accompagnateur, modérateur, tuteur...)</a:t>
            </a:r>
          </a:p>
          <a:p>
            <a:pPr lvl="1"/>
            <a:r>
              <a:rPr lang="fr-FR" dirty="0" smtClean="0"/>
              <a:t>Besoins techniques (informaticien, administrateur...)</a:t>
            </a:r>
          </a:p>
          <a:p>
            <a:r>
              <a:rPr lang="fr-FR" dirty="0" smtClean="0"/>
              <a:t>Le rôle du formateur change... Sa charge de travail aussi !</a:t>
            </a:r>
          </a:p>
          <a:p>
            <a:r>
              <a:rPr lang="fr-FR" dirty="0" smtClean="0"/>
              <a:t>Réalisme dans l’imagination de projets </a:t>
            </a:r>
            <a:br>
              <a:rPr lang="fr-FR" dirty="0" smtClean="0"/>
            </a:br>
            <a:r>
              <a:rPr lang="fr-FR" dirty="0" smtClean="0"/>
              <a:t>	</a:t>
            </a:r>
            <a:r>
              <a:rPr lang="fr-FR" dirty="0" smtClean="0">
                <a:sym typeface="Wingdings"/>
              </a:rPr>
              <a:t> </a:t>
            </a:r>
            <a:r>
              <a:rPr lang="fr-FR" dirty="0" smtClean="0"/>
              <a:t>adaptation objectifs-moyens</a:t>
            </a:r>
          </a:p>
          <a:p>
            <a:pPr lvl="1"/>
            <a:endParaRPr lang="fr-FR" dirty="0" smtClean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3E6D6-06FD-C247-BFB5-BC2769A78DF0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282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Learn-Nett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i="1" dirty="0" smtClean="0"/>
              <a:t>Coordinateur</a:t>
            </a:r>
            <a:r>
              <a:rPr lang="fr-FR" dirty="0" smtClean="0"/>
              <a:t> (à distance)</a:t>
            </a:r>
          </a:p>
          <a:p>
            <a:r>
              <a:rPr lang="fr-FR" i="1" dirty="0" smtClean="0"/>
              <a:t>Professeurs d’université responsables du cours </a:t>
            </a:r>
            <a:r>
              <a:rPr lang="fr-FR" dirty="0" smtClean="0"/>
              <a:t>(sur place)</a:t>
            </a:r>
          </a:p>
          <a:p>
            <a:r>
              <a:rPr lang="fr-FR" i="1" dirty="0" smtClean="0"/>
              <a:t>Animateurs locaux </a:t>
            </a:r>
            <a:r>
              <a:rPr lang="fr-FR" dirty="0" smtClean="0"/>
              <a:t>(sur place)</a:t>
            </a:r>
          </a:p>
          <a:p>
            <a:r>
              <a:rPr lang="fr-FR" i="1" dirty="0" smtClean="0"/>
              <a:t>Tuteurs</a:t>
            </a:r>
            <a:r>
              <a:rPr lang="fr-FR" dirty="0" smtClean="0"/>
              <a:t> (à distance)</a:t>
            </a:r>
          </a:p>
          <a:p>
            <a:r>
              <a:rPr lang="fr-FR" i="1" dirty="0" smtClean="0"/>
              <a:t>Étudiants</a:t>
            </a:r>
            <a:r>
              <a:rPr lang="fr-FR" dirty="0" smtClean="0"/>
              <a:t> (par deux sur place, en groupes de 4 à distance)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42EF0-B2BD-1449-99A6-795C55B615FB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18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85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Qui est qui ? 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89138"/>
            <a:ext cx="3335338" cy="4114800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000000"/>
                </a:solidFill>
              </a:rPr>
              <a:t>Coordinateur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Professeur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Animateur local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Tuteur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Apprenants</a:t>
            </a:r>
          </a:p>
        </p:txBody>
      </p:sp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3563938" y="1989138"/>
            <a:ext cx="4537075" cy="4140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 dirty="0"/>
              <a:t>Le coordinateur assure la gestion générale du projet. 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 dirty="0"/>
              <a:t>Il est disponible pour les étudiants pour toute question pratique. 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 dirty="0"/>
              <a:t>Il rappelle régulièrement les échéances, fait un état des lieux réguliers de là où en sont arrivés les groupes </a:t>
            </a:r>
            <a:r>
              <a:rPr lang="fr-FR" sz="2000" dirty="0" err="1"/>
              <a:t>qu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il transmet aux participants via les messages généraux qui s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adressent à tous.</a:t>
            </a:r>
          </a:p>
        </p:txBody>
      </p:sp>
      <p:sp>
        <p:nvSpPr>
          <p:cNvPr id="46085" name="Line 5"/>
          <p:cNvSpPr>
            <a:spLocks noChangeShapeType="1"/>
          </p:cNvSpPr>
          <p:nvPr/>
        </p:nvSpPr>
        <p:spPr bwMode="auto">
          <a:xfrm>
            <a:off x="2700338" y="2276475"/>
            <a:ext cx="720725" cy="0"/>
          </a:xfrm>
          <a:prstGeom prst="line">
            <a:avLst/>
          </a:prstGeom>
          <a:noFill/>
          <a:ln w="635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A22D8-CBF8-CD4F-B424-290E7A76158A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19</a:t>
            </a:fld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2338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 animBg="1"/>
      <p:bldP spid="4608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i="1" dirty="0" smtClean="0"/>
          </a:p>
          <a:p>
            <a:pPr marL="0" indent="0" algn="ctr">
              <a:buNone/>
            </a:pPr>
            <a:endParaRPr lang="fr-FR" i="1" dirty="0"/>
          </a:p>
          <a:p>
            <a:pPr marL="0" indent="0" algn="ctr">
              <a:buNone/>
            </a:pPr>
            <a:r>
              <a:rPr lang="fr-FR" sz="2800" i="1" dirty="0" smtClean="0"/>
              <a:t>« Le seul mauvais choix est l’absence de choix. »</a:t>
            </a:r>
          </a:p>
          <a:p>
            <a:pPr marL="0" indent="0" algn="ctr">
              <a:buNone/>
            </a:pPr>
            <a:r>
              <a:rPr lang="fr-FR" sz="2400" i="1" dirty="0" smtClean="0"/>
              <a:t>(A. Nothomb)</a:t>
            </a:r>
            <a:endParaRPr lang="fr-FR" sz="2400" i="1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1952-3DCE-DE4E-BA6C-96927882EEE8}" type="datetime1">
              <a:rPr lang="fr-BE" smtClean="0"/>
              <a:t>6/04/11</a:t>
            </a:fld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147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Qui est qui ? 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89138"/>
            <a:ext cx="3335338" cy="4114800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DDDDDD"/>
                </a:solidFill>
              </a:rPr>
              <a:t>Coordinateur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000000"/>
                </a:solidFill>
              </a:rPr>
              <a:t>Professeur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Animateur local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Tuteur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Apprenants</a:t>
            </a:r>
          </a:p>
        </p:txBody>
      </p:sp>
      <p:sp>
        <p:nvSpPr>
          <p:cNvPr id="124934" name="Text Box 6"/>
          <p:cNvSpPr txBox="1">
            <a:spLocks noChangeArrowheads="1"/>
          </p:cNvSpPr>
          <p:nvPr/>
        </p:nvSpPr>
        <p:spPr bwMode="auto">
          <a:xfrm>
            <a:off x="3563938" y="2060575"/>
            <a:ext cx="5113337" cy="3911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/>
              <a:t>Le professeur est le responsable académique du cours dans lequel s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insère l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expérience Learn-Nett. 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/>
              <a:t>Il est seul habilité à définir les objectifs de ce cours et à procéder à l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évaluation. 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/>
              <a:t>Il veille à articuler cette expérience aux objectifs du cours et à l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évaluation. </a:t>
            </a:r>
          </a:p>
          <a:p>
            <a:pPr>
              <a:spcBef>
                <a:spcPct val="50000"/>
              </a:spcBef>
              <a:buFont typeface="Wingdings" charset="0"/>
              <a:buChar char="Ø"/>
            </a:pPr>
            <a:r>
              <a:rPr lang="fr-FR" sz="2000"/>
              <a:t>En particulier, il définit le domaine disciplinaire couvert, le moment de l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évaluation, le temps imparti à l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expérience, les critères d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évaluation.</a:t>
            </a:r>
            <a:r>
              <a:rPr lang="fr-FR" sz="1800"/>
              <a:t> </a:t>
            </a:r>
          </a:p>
        </p:txBody>
      </p:sp>
      <p:sp>
        <p:nvSpPr>
          <p:cNvPr id="124935" name="Line 7"/>
          <p:cNvSpPr>
            <a:spLocks noChangeShapeType="1"/>
          </p:cNvSpPr>
          <p:nvPr/>
        </p:nvSpPr>
        <p:spPr bwMode="auto">
          <a:xfrm>
            <a:off x="2627313" y="3141663"/>
            <a:ext cx="720725" cy="0"/>
          </a:xfrm>
          <a:prstGeom prst="line">
            <a:avLst/>
          </a:prstGeom>
          <a:noFill/>
          <a:ln w="635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914F7-BA30-1E4A-BD9B-4DEEDF84DD23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20</a:t>
            </a:fld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21295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000" fill="hold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2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4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34" grpId="0" animBg="1"/>
      <p:bldP spid="1249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Qui est qui ? 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89138"/>
            <a:ext cx="3335338" cy="4114800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DDDDDD"/>
                </a:solidFill>
              </a:rPr>
              <a:t>Coordinateur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Professeur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000000"/>
                </a:solidFill>
              </a:rPr>
              <a:t>Animateur local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Tuteur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Apprenants</a:t>
            </a:r>
          </a:p>
        </p:txBody>
      </p:sp>
      <p:sp>
        <p:nvSpPr>
          <p:cNvPr id="125958" name="Line 6"/>
          <p:cNvSpPr>
            <a:spLocks noChangeShapeType="1"/>
          </p:cNvSpPr>
          <p:nvPr/>
        </p:nvSpPr>
        <p:spPr bwMode="auto">
          <a:xfrm>
            <a:off x="3132138" y="4005263"/>
            <a:ext cx="720725" cy="0"/>
          </a:xfrm>
          <a:prstGeom prst="line">
            <a:avLst/>
          </a:prstGeom>
          <a:noFill/>
          <a:ln w="635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25959" name="Text Box 7"/>
          <p:cNvSpPr txBox="1">
            <a:spLocks noChangeArrowheads="1"/>
          </p:cNvSpPr>
          <p:nvPr/>
        </p:nvSpPr>
        <p:spPr bwMode="auto">
          <a:xfrm>
            <a:off x="3877037" y="1989138"/>
            <a:ext cx="5112000" cy="4064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fr-FR" sz="2000"/>
              <a:t>L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animateur local accompagne les étudiants de son université. Il interagit avec ceux-ci essentiellement en « face-à-face » mais peut également être amené à utiliser le courrier électronique. </a:t>
            </a:r>
          </a:p>
          <a:p>
            <a:endParaRPr lang="fr-FR" sz="2000"/>
          </a:p>
          <a:p>
            <a:pPr>
              <a:buFont typeface="Wingdings" charset="0"/>
              <a:buChar char="Ø"/>
            </a:pPr>
            <a:r>
              <a:rPr lang="fr-FR" sz="2000"/>
              <a:t>C</a:t>
            </a:r>
            <a:r>
              <a:rPr lang="ja-JP" altLang="fr-FR" sz="2000">
                <a:latin typeface="Arial"/>
              </a:rPr>
              <a:t>’</a:t>
            </a:r>
            <a:r>
              <a:rPr lang="fr-FR" sz="2000"/>
              <a:t>est lui qui assure la préparation technique et pédagogique des étudiants avant le début de Learn-Nett, et apporte un soutien technique pendant le déroulement des activités (accès aux machines, prise en mains des logiciels, pannes...). 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45FA0-FAD6-EA4A-BDFA-83FFED042684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21</a:t>
            </a:fld>
            <a:endParaRPr lang="fr-FR"/>
          </a:p>
        </p:txBody>
      </p:sp>
      <p:sp>
        <p:nvSpPr>
          <p:cNvPr id="9" name="Rectangle à coins arrondis 8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7497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25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259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958" grpId="0" animBg="1"/>
      <p:bldP spid="12595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Qui est qui ? </a:t>
            </a:r>
          </a:p>
        </p:txBody>
      </p:sp>
      <p:sp>
        <p:nvSpPr>
          <p:cNvPr id="126979" name="Rectangle 3"/>
          <p:cNvSpPr>
            <a:spLocks noGrp="1" noChangeArrowheads="1"/>
          </p:cNvSpPr>
          <p:nvPr>
            <p:ph idx="1"/>
          </p:nvPr>
        </p:nvSpPr>
        <p:spPr>
          <a:xfrm>
            <a:off x="250825" y="1989138"/>
            <a:ext cx="3335338" cy="4114800"/>
          </a:xfrm>
        </p:spPr>
        <p:txBody>
          <a:bodyPr>
            <a:normAutofit fontScale="92500" lnSpcReduction="20000"/>
          </a:bodyPr>
          <a:lstStyle/>
          <a:p>
            <a:r>
              <a:rPr lang="fr-FR" dirty="0">
                <a:solidFill>
                  <a:srgbClr val="DDDDDD"/>
                </a:solidFill>
              </a:rPr>
              <a:t>Coordinateur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Professeur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Animateur local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/>
              <a:t>Tuteur</a:t>
            </a:r>
          </a:p>
          <a:p>
            <a:pPr>
              <a:buFont typeface="Wingdings" charset="0"/>
              <a:buNone/>
            </a:pPr>
            <a:endParaRPr lang="fr-FR" dirty="0">
              <a:solidFill>
                <a:srgbClr val="DDDDDD"/>
              </a:solidFill>
            </a:endParaRPr>
          </a:p>
          <a:p>
            <a:r>
              <a:rPr lang="fr-FR" dirty="0">
                <a:solidFill>
                  <a:srgbClr val="DDDDDD"/>
                </a:solidFill>
              </a:rPr>
              <a:t>Apprenants</a:t>
            </a:r>
          </a:p>
        </p:txBody>
      </p:sp>
      <p:sp>
        <p:nvSpPr>
          <p:cNvPr id="126980" name="Line 4"/>
          <p:cNvSpPr>
            <a:spLocks noChangeShapeType="1"/>
          </p:cNvSpPr>
          <p:nvPr/>
        </p:nvSpPr>
        <p:spPr bwMode="auto">
          <a:xfrm>
            <a:off x="1908175" y="4868863"/>
            <a:ext cx="1727200" cy="0"/>
          </a:xfrm>
          <a:prstGeom prst="line">
            <a:avLst/>
          </a:prstGeom>
          <a:noFill/>
          <a:ln w="6350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26981" name="Text Box 5"/>
          <p:cNvSpPr txBox="1">
            <a:spLocks noChangeArrowheads="1"/>
          </p:cNvSpPr>
          <p:nvPr/>
        </p:nvSpPr>
        <p:spPr bwMode="auto">
          <a:xfrm>
            <a:off x="3779838" y="1484313"/>
            <a:ext cx="4968875" cy="4955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 typeface="Wingdings" charset="0"/>
              <a:buChar char="Ø"/>
            </a:pPr>
            <a:r>
              <a:rPr lang="fr-FR" sz="2000" dirty="0"/>
              <a:t>Il interagit directement avec chaque groupe d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étudiants. </a:t>
            </a:r>
          </a:p>
          <a:p>
            <a:endParaRPr lang="fr-FR" sz="1400" dirty="0"/>
          </a:p>
          <a:p>
            <a:pPr>
              <a:buFont typeface="Wingdings" charset="0"/>
              <a:buChar char="Ø"/>
            </a:pPr>
            <a:r>
              <a:rPr lang="fr-FR" sz="2000" dirty="0"/>
              <a:t>Il a pour but </a:t>
            </a:r>
            <a:r>
              <a:rPr lang="fr-FR" sz="2000" dirty="0" smtClean="0"/>
              <a:t>d’aider les étudiants dans </a:t>
            </a:r>
            <a:r>
              <a:rPr lang="fr-FR" sz="2000" dirty="0"/>
              <a:t>l</a:t>
            </a:r>
            <a:r>
              <a:rPr lang="ja-JP" altLang="fr-FR" sz="2000" dirty="0">
                <a:latin typeface="Arial"/>
              </a:rPr>
              <a:t>’</a:t>
            </a:r>
            <a:r>
              <a:rPr lang="fr-FR" sz="2000" dirty="0"/>
              <a:t>atteinte de </a:t>
            </a:r>
            <a:r>
              <a:rPr lang="fr-FR" sz="2000" dirty="0" smtClean="0"/>
              <a:t>leur objectif </a:t>
            </a:r>
            <a:r>
              <a:rPr lang="fr-FR" sz="2000" dirty="0"/>
              <a:t>de groupe </a:t>
            </a:r>
            <a:r>
              <a:rPr lang="fr-FR" sz="1400" dirty="0"/>
              <a:t>(la rédaction </a:t>
            </a:r>
            <a:r>
              <a:rPr lang="fr-FR" sz="1400" dirty="0" smtClean="0"/>
              <a:t>du chapitre</a:t>
            </a:r>
            <a:r>
              <a:rPr lang="fr-FR" sz="1400" dirty="0"/>
              <a:t>)</a:t>
            </a:r>
            <a:r>
              <a:rPr lang="fr-FR" sz="2000" dirty="0"/>
              <a:t> ET dans </a:t>
            </a:r>
            <a:r>
              <a:rPr lang="fr-FR" sz="2000" dirty="0" smtClean="0"/>
              <a:t>leurs apprentissages </a:t>
            </a:r>
            <a:r>
              <a:rPr lang="fr-FR" sz="1400" dirty="0"/>
              <a:t>(liés à la collaboration à distance, à l</a:t>
            </a:r>
            <a:r>
              <a:rPr lang="ja-JP" altLang="fr-FR" sz="1400" dirty="0">
                <a:latin typeface="Arial"/>
              </a:rPr>
              <a:t>’</a:t>
            </a:r>
            <a:r>
              <a:rPr lang="fr-FR" sz="1400" dirty="0"/>
              <a:t>utilisation des outils…). </a:t>
            </a:r>
          </a:p>
          <a:p>
            <a:endParaRPr lang="fr-FR" sz="1400" dirty="0"/>
          </a:p>
          <a:p>
            <a:pPr>
              <a:buFont typeface="Wingdings" charset="0"/>
              <a:buChar char="Ø"/>
            </a:pPr>
            <a:r>
              <a:rPr lang="fr-BE" sz="2000" dirty="0"/>
              <a:t>Son rôle évolue en cours de projet en fonction des spécificités de chaque groupe.</a:t>
            </a:r>
          </a:p>
          <a:p>
            <a:endParaRPr lang="fr-BE" sz="1400" dirty="0"/>
          </a:p>
          <a:p>
            <a:pPr>
              <a:buFont typeface="Wingdings" charset="0"/>
              <a:buChar char="Ø"/>
            </a:pPr>
            <a:r>
              <a:rPr lang="fr-BE" sz="2000" dirty="0"/>
              <a:t>Il rédige un petit rapport d’évaluation sur le fonctionnement du groupe sur lequel peut se baser le professeur pour la note finale.</a:t>
            </a:r>
            <a:endParaRPr lang="fr-FR" sz="2000" dirty="0"/>
          </a:p>
        </p:txBody>
      </p:sp>
      <p:sp>
        <p:nvSpPr>
          <p:cNvPr id="2" name="Rectangle 1"/>
          <p:cNvSpPr/>
          <p:nvPr/>
        </p:nvSpPr>
        <p:spPr>
          <a:xfrm>
            <a:off x="3779838" y="1484313"/>
            <a:ext cx="4968875" cy="49611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73C6C-2E6D-E544-A6BE-EDF280FDD42A}" type="datetime1">
              <a:rPr lang="fr-BE" smtClean="0"/>
              <a:t>6/04/11</a:t>
            </a:fld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22</a:t>
            </a:fld>
            <a:endParaRPr lang="fr-FR"/>
          </a:p>
        </p:txBody>
      </p:sp>
      <p:sp>
        <p:nvSpPr>
          <p:cNvPr id="10" name="Rectangle à coins arrondis 9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4703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6980" grpId="0" animBg="1"/>
      <p:bldP spid="126981" grpId="1" build="allAtOnce"/>
      <p:bldP spid="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z="4000" dirty="0" smtClean="0"/>
              <a:t>Quelle formation pour les acteurs ?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dirty="0" smtClean="0"/>
              <a:t>Quels sont les prérequis ? </a:t>
            </a:r>
          </a:p>
          <a:p>
            <a:pPr lvl="1"/>
            <a:r>
              <a:rPr lang="fr-FR" dirty="0" smtClean="0"/>
              <a:t>Maîtrise de la plateforme</a:t>
            </a:r>
            <a:endParaRPr lang="fr-FR" dirty="0" smtClean="0">
              <a:sym typeface="Wingdings"/>
            </a:endParaRPr>
          </a:p>
          <a:p>
            <a:pPr lvl="1"/>
            <a:r>
              <a:rPr lang="fr-FR" dirty="0" smtClean="0"/>
              <a:t>Présentation du dispositif global avant de se lancer dedans ?</a:t>
            </a:r>
          </a:p>
          <a:p>
            <a:pPr lvl="1"/>
            <a:r>
              <a:rPr lang="fr-FR" dirty="0" smtClean="0"/>
              <a:t>Autres cours ?</a:t>
            </a:r>
          </a:p>
          <a:p>
            <a:r>
              <a:rPr lang="fr-FR" dirty="0" smtClean="0"/>
              <a:t>Quelles compétences sont nécessaires pour les différents acteurs en fonction de leur(s) rôle(s) ?</a:t>
            </a:r>
          </a:p>
          <a:p>
            <a:r>
              <a:rPr lang="fr-FR" dirty="0" smtClean="0"/>
              <a:t>Formation nécessaire ? </a:t>
            </a:r>
          </a:p>
          <a:p>
            <a:r>
              <a:rPr lang="fr-FR" dirty="0" smtClean="0"/>
              <a:t>Minimum de consensus nécessaire...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FC3DC-7237-F64A-9D80-AC9A6B1F8A9A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2617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Learn-Nett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Réunions de l’équipe de coordination (coordinateur</a:t>
            </a:r>
            <a:r>
              <a:rPr lang="fr-FR" dirty="0"/>
              <a:t> </a:t>
            </a:r>
            <a:r>
              <a:rPr lang="fr-FR" dirty="0" smtClean="0"/>
              <a:t>&amp; professeurs)</a:t>
            </a:r>
          </a:p>
          <a:p>
            <a:r>
              <a:rPr lang="fr-FR" dirty="0" smtClean="0"/>
              <a:t>Formation des tuteurs (cf. dia suivante)</a:t>
            </a:r>
          </a:p>
          <a:p>
            <a:r>
              <a:rPr lang="fr-FR" dirty="0" smtClean="0"/>
              <a:t>Préparation des étudiants (formation technique à la plateforme et formation à la collaboration)</a:t>
            </a:r>
          </a:p>
          <a:p>
            <a:endParaRPr lang="fr-FR" dirty="0"/>
          </a:p>
          <a:p>
            <a:r>
              <a:rPr lang="fr-FR" dirty="0" smtClean="0"/>
              <a:t>Audioconférences entre tuteurs à chaque étape pour « faire le point »</a:t>
            </a:r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19DB1D-BBA3-884F-901B-52724495A9EC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24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85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fr-BE"/>
              <a:t>Formation des tuteurs</a:t>
            </a:r>
            <a:endParaRPr lang="fr-FR"/>
          </a:p>
        </p:txBody>
      </p:sp>
      <p:sp>
        <p:nvSpPr>
          <p:cNvPr id="38915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charset="0"/>
              <a:buNone/>
            </a:pPr>
            <a:r>
              <a:rPr lang="fr-BE" dirty="0"/>
              <a:t>  </a:t>
            </a:r>
            <a:endParaRPr lang="fr-FR" dirty="0"/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>
            <a:off x="2916238" y="1557338"/>
            <a:ext cx="3038475" cy="4572000"/>
            <a:chOff x="1056" y="1200"/>
            <a:chExt cx="1914" cy="2880"/>
          </a:xfrm>
        </p:grpSpPr>
        <p:grpSp>
          <p:nvGrpSpPr>
            <p:cNvPr id="38917" name="Group 5"/>
            <p:cNvGrpSpPr>
              <a:grpSpLocks/>
            </p:cNvGrpSpPr>
            <p:nvPr/>
          </p:nvGrpSpPr>
          <p:grpSpPr bwMode="auto">
            <a:xfrm>
              <a:off x="1056" y="1200"/>
              <a:ext cx="1914" cy="2880"/>
              <a:chOff x="1521" y="8284"/>
              <a:chExt cx="1979" cy="4860"/>
            </a:xfrm>
          </p:grpSpPr>
          <p:sp>
            <p:nvSpPr>
              <p:cNvPr id="38918" name="Rectangle 6"/>
              <p:cNvSpPr>
                <a:spLocks noChangeArrowheads="1"/>
              </p:cNvSpPr>
              <p:nvPr/>
            </p:nvSpPr>
            <p:spPr bwMode="auto">
              <a:xfrm>
                <a:off x="2034" y="8284"/>
                <a:ext cx="1466" cy="3919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19" name="Rectangle 7"/>
              <p:cNvSpPr>
                <a:spLocks noChangeArrowheads="1"/>
              </p:cNvSpPr>
              <p:nvPr/>
            </p:nvSpPr>
            <p:spPr bwMode="auto">
              <a:xfrm>
                <a:off x="2254" y="8441"/>
                <a:ext cx="880" cy="3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0" name="Text Box 8"/>
              <p:cNvSpPr txBox="1">
                <a:spLocks noChangeArrowheads="1"/>
              </p:cNvSpPr>
              <p:nvPr/>
            </p:nvSpPr>
            <p:spPr bwMode="auto">
              <a:xfrm>
                <a:off x="2274" y="8434"/>
                <a:ext cx="734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Vécu</a:t>
                </a:r>
              </a:p>
            </p:txBody>
          </p:sp>
          <p:sp>
            <p:nvSpPr>
              <p:cNvPr id="38921" name="Rectangle 9"/>
              <p:cNvSpPr>
                <a:spLocks noChangeArrowheads="1"/>
              </p:cNvSpPr>
              <p:nvPr/>
            </p:nvSpPr>
            <p:spPr bwMode="auto">
              <a:xfrm>
                <a:off x="2254" y="10009"/>
                <a:ext cx="880" cy="391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2" name="Rectangle 10"/>
              <p:cNvSpPr>
                <a:spLocks noChangeArrowheads="1"/>
              </p:cNvSpPr>
              <p:nvPr/>
            </p:nvSpPr>
            <p:spPr bwMode="auto">
              <a:xfrm>
                <a:off x="2254" y="10792"/>
                <a:ext cx="880" cy="3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3" name="Rectangle 11"/>
              <p:cNvSpPr>
                <a:spLocks noChangeArrowheads="1"/>
              </p:cNvSpPr>
              <p:nvPr/>
            </p:nvSpPr>
            <p:spPr bwMode="auto">
              <a:xfrm>
                <a:off x="2254" y="11655"/>
                <a:ext cx="880" cy="392"/>
              </a:xfrm>
              <a:prstGeom prst="rect">
                <a:avLst/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4" name="AutoShape 12"/>
              <p:cNvSpPr>
                <a:spLocks noChangeArrowheads="1"/>
              </p:cNvSpPr>
              <p:nvPr/>
            </p:nvSpPr>
            <p:spPr bwMode="auto">
              <a:xfrm>
                <a:off x="2694" y="8911"/>
                <a:ext cx="146" cy="235"/>
              </a:xfrm>
              <a:prstGeom prst="downArrow">
                <a:avLst>
                  <a:gd name="adj1" fmla="val 50000"/>
                  <a:gd name="adj2" fmla="val 4024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5" name="AutoShape 13"/>
              <p:cNvSpPr>
                <a:spLocks noChangeArrowheads="1"/>
              </p:cNvSpPr>
              <p:nvPr/>
            </p:nvSpPr>
            <p:spPr bwMode="auto">
              <a:xfrm>
                <a:off x="2694" y="10479"/>
                <a:ext cx="146" cy="235"/>
              </a:xfrm>
              <a:prstGeom prst="downArrow">
                <a:avLst>
                  <a:gd name="adj1" fmla="val 50000"/>
                  <a:gd name="adj2" fmla="val 4024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6" name="AutoShape 14"/>
              <p:cNvSpPr>
                <a:spLocks noChangeArrowheads="1"/>
              </p:cNvSpPr>
              <p:nvPr/>
            </p:nvSpPr>
            <p:spPr bwMode="auto">
              <a:xfrm>
                <a:off x="2694" y="11263"/>
                <a:ext cx="146" cy="235"/>
              </a:xfrm>
              <a:prstGeom prst="downArrow">
                <a:avLst>
                  <a:gd name="adj1" fmla="val 50000"/>
                  <a:gd name="adj2" fmla="val 4024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7" name="AutoShape 15"/>
              <p:cNvSpPr>
                <a:spLocks noChangeArrowheads="1"/>
              </p:cNvSpPr>
              <p:nvPr/>
            </p:nvSpPr>
            <p:spPr bwMode="auto">
              <a:xfrm>
                <a:off x="2694" y="12125"/>
                <a:ext cx="146" cy="235"/>
              </a:xfrm>
              <a:prstGeom prst="downArrow">
                <a:avLst>
                  <a:gd name="adj1" fmla="val 50000"/>
                  <a:gd name="adj2" fmla="val 40240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8" name="AutoShape 16"/>
              <p:cNvSpPr>
                <a:spLocks noChangeArrowheads="1"/>
              </p:cNvSpPr>
              <p:nvPr/>
            </p:nvSpPr>
            <p:spPr bwMode="auto">
              <a:xfrm>
                <a:off x="3207" y="8441"/>
                <a:ext cx="220" cy="313"/>
              </a:xfrm>
              <a:prstGeom prst="curvedLeftArrow">
                <a:avLst>
                  <a:gd name="adj1" fmla="val 28455"/>
                  <a:gd name="adj2" fmla="val 56909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29" name="AutoShape 17"/>
              <p:cNvSpPr>
                <a:spLocks noChangeArrowheads="1"/>
              </p:cNvSpPr>
              <p:nvPr/>
            </p:nvSpPr>
            <p:spPr bwMode="auto">
              <a:xfrm>
                <a:off x="3207" y="10009"/>
                <a:ext cx="220" cy="313"/>
              </a:xfrm>
              <a:prstGeom prst="curvedLeftArrow">
                <a:avLst>
                  <a:gd name="adj1" fmla="val 28455"/>
                  <a:gd name="adj2" fmla="val 56909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30" name="AutoShape 18"/>
              <p:cNvSpPr>
                <a:spLocks noChangeArrowheads="1"/>
              </p:cNvSpPr>
              <p:nvPr/>
            </p:nvSpPr>
            <p:spPr bwMode="auto">
              <a:xfrm>
                <a:off x="3207" y="10792"/>
                <a:ext cx="220" cy="314"/>
              </a:xfrm>
              <a:prstGeom prst="curvedLeftArrow">
                <a:avLst>
                  <a:gd name="adj1" fmla="val 28545"/>
                  <a:gd name="adj2" fmla="val 57091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31" name="AutoShape 19"/>
              <p:cNvSpPr>
                <a:spLocks noChangeArrowheads="1"/>
              </p:cNvSpPr>
              <p:nvPr/>
            </p:nvSpPr>
            <p:spPr bwMode="auto">
              <a:xfrm>
                <a:off x="3207" y="11655"/>
                <a:ext cx="220" cy="313"/>
              </a:xfrm>
              <a:prstGeom prst="curvedLeftArrow">
                <a:avLst>
                  <a:gd name="adj1" fmla="val 28455"/>
                  <a:gd name="adj2" fmla="val 56909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32" name="AutoShape 20"/>
              <p:cNvSpPr>
                <a:spLocks noChangeArrowheads="1"/>
              </p:cNvSpPr>
              <p:nvPr/>
            </p:nvSpPr>
            <p:spPr bwMode="auto">
              <a:xfrm>
                <a:off x="3207" y="12595"/>
                <a:ext cx="220" cy="314"/>
              </a:xfrm>
              <a:prstGeom prst="curvedLeftArrow">
                <a:avLst>
                  <a:gd name="adj1" fmla="val 28545"/>
                  <a:gd name="adj2" fmla="val 57091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33" name="AutoShape 21"/>
              <p:cNvSpPr>
                <a:spLocks noChangeArrowheads="1"/>
              </p:cNvSpPr>
              <p:nvPr/>
            </p:nvSpPr>
            <p:spPr bwMode="auto">
              <a:xfrm>
                <a:off x="3207" y="9225"/>
                <a:ext cx="220" cy="313"/>
              </a:xfrm>
              <a:prstGeom prst="curvedLeftArrow">
                <a:avLst>
                  <a:gd name="adj1" fmla="val 28455"/>
                  <a:gd name="adj2" fmla="val 56909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34" name="AutoShape 22"/>
              <p:cNvSpPr>
                <a:spLocks noChangeArrowheads="1"/>
              </p:cNvSpPr>
              <p:nvPr/>
            </p:nvSpPr>
            <p:spPr bwMode="auto">
              <a:xfrm rot="-11149465">
                <a:off x="1521" y="8754"/>
                <a:ext cx="295" cy="4390"/>
              </a:xfrm>
              <a:prstGeom prst="curvedLeftArrow">
                <a:avLst>
                  <a:gd name="adj1" fmla="val 297627"/>
                  <a:gd name="adj2" fmla="val 595254"/>
                  <a:gd name="adj3" fmla="val 33333"/>
                </a:avLst>
              </a:prstGeom>
              <a:noFill/>
              <a:ln w="9525">
                <a:solidFill>
                  <a:srgbClr val="000000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fr-FR"/>
              </a:p>
            </p:txBody>
          </p:sp>
          <p:sp>
            <p:nvSpPr>
              <p:cNvPr id="38935" name="Text Box 23"/>
              <p:cNvSpPr txBox="1">
                <a:spLocks noChangeArrowheads="1"/>
              </p:cNvSpPr>
              <p:nvPr/>
            </p:nvSpPr>
            <p:spPr bwMode="auto">
              <a:xfrm>
                <a:off x="2243" y="9185"/>
                <a:ext cx="951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Représentation</a:t>
                </a:r>
                <a:endParaRPr lang="fr-FR" sz="12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  <p:sp>
            <p:nvSpPr>
              <p:cNvPr id="38936" name="Text Box 24"/>
              <p:cNvSpPr txBox="1">
                <a:spLocks noChangeArrowheads="1"/>
              </p:cNvSpPr>
              <p:nvPr/>
            </p:nvSpPr>
            <p:spPr bwMode="auto">
              <a:xfrm>
                <a:off x="2241" y="10009"/>
                <a:ext cx="1047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Définition </a:t>
                </a:r>
              </a:p>
            </p:txBody>
          </p:sp>
          <p:sp>
            <p:nvSpPr>
              <p:cNvPr id="38937" name="Text Box 25"/>
              <p:cNvSpPr txBox="1">
                <a:spLocks noChangeArrowheads="1"/>
              </p:cNvSpPr>
              <p:nvPr/>
            </p:nvSpPr>
            <p:spPr bwMode="auto">
              <a:xfrm>
                <a:off x="2274" y="10866"/>
                <a:ext cx="881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Charte</a:t>
                </a:r>
              </a:p>
            </p:txBody>
          </p:sp>
          <p:sp>
            <p:nvSpPr>
              <p:cNvPr id="38938" name="Text Box 26"/>
              <p:cNvSpPr txBox="1">
                <a:spLocks noChangeArrowheads="1"/>
              </p:cNvSpPr>
              <p:nvPr/>
            </p:nvSpPr>
            <p:spPr bwMode="auto">
              <a:xfrm>
                <a:off x="2167" y="11705"/>
                <a:ext cx="1153" cy="29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Pratique</a:t>
                </a:r>
              </a:p>
            </p:txBody>
          </p:sp>
          <p:sp>
            <p:nvSpPr>
              <p:cNvPr id="38939" name="Text Box 27"/>
              <p:cNvSpPr txBox="1">
                <a:spLocks noChangeArrowheads="1"/>
              </p:cNvSpPr>
              <p:nvPr/>
            </p:nvSpPr>
            <p:spPr bwMode="auto">
              <a:xfrm>
                <a:off x="2201" y="12435"/>
                <a:ext cx="1171" cy="4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00CC99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/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Animation </a:t>
                </a:r>
              </a:p>
              <a:p>
                <a:pPr algn="ctr" eaLnBrk="0" hangingPunct="0"/>
                <a:r>
                  <a:rPr lang="fr-FR" sz="1200" b="1">
                    <a:solidFill>
                      <a:srgbClr val="000000"/>
                    </a:solidFill>
                    <a:latin typeface="Times New Roman" charset="0"/>
                  </a:rPr>
                  <a:t>régulation</a:t>
                </a:r>
                <a:endParaRPr lang="fr-FR" sz="1200">
                  <a:solidFill>
                    <a:srgbClr val="000000"/>
                  </a:solidFill>
                  <a:latin typeface="Times New Roman" charset="0"/>
                </a:endParaRPr>
              </a:p>
            </p:txBody>
          </p:sp>
        </p:grpSp>
        <p:sp>
          <p:nvSpPr>
            <p:cNvPr id="38940" name="Rectangle 28"/>
            <p:cNvSpPr>
              <a:spLocks noChangeArrowheads="1"/>
            </p:cNvSpPr>
            <p:nvPr/>
          </p:nvSpPr>
          <p:spPr bwMode="auto">
            <a:xfrm>
              <a:off x="1770" y="1728"/>
              <a:ext cx="864" cy="24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1" name="AutoShape 29"/>
            <p:cNvSpPr>
              <a:spLocks noChangeArrowheads="1"/>
            </p:cNvSpPr>
            <p:nvPr/>
          </p:nvSpPr>
          <p:spPr bwMode="auto">
            <a:xfrm>
              <a:off x="2202" y="2016"/>
              <a:ext cx="144" cy="144"/>
            </a:xfrm>
            <a:prstGeom prst="downArrow">
              <a:avLst>
                <a:gd name="adj1" fmla="val 50000"/>
                <a:gd name="adj2" fmla="val 25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38942" name="Rectangle 30"/>
            <p:cNvSpPr>
              <a:spLocks noChangeArrowheads="1"/>
            </p:cNvSpPr>
            <p:nvPr/>
          </p:nvSpPr>
          <p:spPr bwMode="auto">
            <a:xfrm>
              <a:off x="1818" y="3648"/>
              <a:ext cx="816" cy="28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/>
            </a:p>
          </p:txBody>
        </p:sp>
      </p:grpSp>
      <p:sp>
        <p:nvSpPr>
          <p:cNvPr id="38943" name="Text Box 31"/>
          <p:cNvSpPr txBox="1">
            <a:spLocks noChangeArrowheads="1"/>
          </p:cNvSpPr>
          <p:nvPr/>
        </p:nvSpPr>
        <p:spPr bwMode="auto">
          <a:xfrm>
            <a:off x="7308850" y="6237288"/>
            <a:ext cx="15843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fr-BE" sz="1400">
                <a:latin typeface="Times New Roman" charset="0"/>
              </a:rPr>
              <a:t>Denis, 2003</a:t>
            </a:r>
            <a:endParaRPr lang="fr-FR" sz="1400">
              <a:latin typeface="Times New Roman" charset="0"/>
            </a:endParaRP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5121-58DC-D14B-970E-57BC15E400F0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25</a:t>
            </a:fld>
            <a:endParaRPr lang="fr-FR"/>
          </a:p>
        </p:txBody>
      </p:sp>
      <p:sp>
        <p:nvSpPr>
          <p:cNvPr id="34" name="Rectangle à coins arrondis 33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0148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Profil commun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Les tuteurs LN sont des personnes qui ont été étudiantes dans le dispositif...</a:t>
            </a:r>
          </a:p>
          <a:p>
            <a:r>
              <a:rPr lang="fr-FR" dirty="0" smtClean="0"/>
              <a:t>Chaque année, un profil d’intervention commun est créé de manière collaborative par les tuteurs...</a:t>
            </a:r>
            <a:endParaRPr lang="fr-FR" dirty="0"/>
          </a:p>
        </p:txBody>
      </p:sp>
      <p:sp>
        <p:nvSpPr>
          <p:cNvPr id="4" name="Bouton d'action : Document 3">
            <a:hlinkClick r:id="rId2" action="ppaction://hlinkfile" highlightClick="1"/>
          </p:cNvPr>
          <p:cNvSpPr/>
          <p:nvPr/>
        </p:nvSpPr>
        <p:spPr>
          <a:xfrm>
            <a:off x="1575218" y="4375605"/>
            <a:ext cx="522260" cy="629120"/>
          </a:xfrm>
          <a:prstGeom prst="actionButtonDocumen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9B60D-A99B-0643-A992-D4FBC799431C}" type="datetime1">
              <a:rPr lang="fr-BE" smtClean="0"/>
              <a:t>6/04/11</a:t>
            </a:fld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26</a:t>
            </a:fld>
            <a:endParaRPr lang="fr-FR"/>
          </a:p>
        </p:txBody>
      </p:sp>
      <p:sp>
        <p:nvSpPr>
          <p:cNvPr id="7" name="Rectangle à coins arrondis 6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129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Quels supports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Quelles ressources ?</a:t>
            </a:r>
          </a:p>
          <a:p>
            <a:pPr lvl="1"/>
            <a:r>
              <a:rPr lang="fr-FR" dirty="0" smtClean="0"/>
              <a:t>Administratif - Contrat pédagogique</a:t>
            </a:r>
          </a:p>
          <a:p>
            <a:pPr lvl="1"/>
            <a:r>
              <a:rPr lang="fr-FR" dirty="0" smtClean="0"/>
              <a:t>Supports pédagogiques </a:t>
            </a:r>
          </a:p>
          <a:p>
            <a:pPr lvl="1"/>
            <a:r>
              <a:rPr lang="fr-FR" dirty="0" smtClean="0"/>
              <a:t>Supports techniques </a:t>
            </a:r>
            <a:r>
              <a:rPr lang="fr-FR" dirty="0" smtClean="0"/>
              <a:t>- </a:t>
            </a:r>
            <a:r>
              <a:rPr lang="fr-FR" dirty="0" smtClean="0"/>
              <a:t>tutoriels</a:t>
            </a:r>
          </a:p>
          <a:p>
            <a:pPr lvl="1"/>
            <a:r>
              <a:rPr lang="fr-FR" dirty="0" smtClean="0"/>
              <a:t>... </a:t>
            </a:r>
          </a:p>
          <a:p>
            <a:r>
              <a:rPr lang="fr-FR" dirty="0" smtClean="0"/>
              <a:t>Quel type de supports ?</a:t>
            </a:r>
          </a:p>
          <a:p>
            <a:pPr lvl="1"/>
            <a:r>
              <a:rPr lang="fr-FR" dirty="0" smtClean="0"/>
              <a:t>Papiers </a:t>
            </a:r>
            <a:r>
              <a:rPr lang="fr-FR" dirty="0" smtClean="0"/>
              <a:t>- </a:t>
            </a:r>
            <a:r>
              <a:rPr lang="fr-FR" dirty="0" err="1" smtClean="0"/>
              <a:t>syllabi</a:t>
            </a:r>
            <a:endParaRPr lang="fr-FR" dirty="0" smtClean="0"/>
          </a:p>
          <a:p>
            <a:pPr lvl="1"/>
            <a:r>
              <a:rPr lang="fr-FR" dirty="0" smtClean="0"/>
              <a:t>Multimédia </a:t>
            </a:r>
          </a:p>
          <a:p>
            <a:pPr lvl="1"/>
            <a:r>
              <a:rPr lang="fr-FR" dirty="0" smtClean="0"/>
              <a:t>Personnes-ressources </a:t>
            </a:r>
          </a:p>
          <a:p>
            <a:pPr lvl="1"/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C91E9-0FDD-1740-B1AC-622ACE4C1300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2469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Learn-Nett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Guide pédagogique (revu chaque année)</a:t>
            </a:r>
          </a:p>
          <a:p>
            <a:r>
              <a:rPr lang="fr-FR" dirty="0" smtClean="0"/>
              <a:t>Documents de référence (typologies...)</a:t>
            </a:r>
          </a:p>
          <a:p>
            <a:r>
              <a:rPr lang="fr-FR" dirty="0" smtClean="0"/>
              <a:t>Personnes-ressources : tuteurs et animateurs locaux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78A3F-1309-7044-9F93-925AB5F0FC73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28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85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Quelle évaluation ?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Processus – Produit</a:t>
            </a:r>
            <a:endParaRPr lang="fr-FR" dirty="0"/>
          </a:p>
          <a:p>
            <a:r>
              <a:rPr lang="fr-FR" dirty="0" smtClean="0"/>
              <a:t>Implication des acteurs dans l’évaluation ?</a:t>
            </a:r>
          </a:p>
          <a:p>
            <a:r>
              <a:rPr lang="fr-FR" dirty="0" smtClean="0"/>
              <a:t>Évaluation formative ? Certificative ?</a:t>
            </a:r>
          </a:p>
          <a:p>
            <a:r>
              <a:rPr lang="fr-FR" dirty="0" smtClean="0"/>
              <a:t>En ligne ?</a:t>
            </a:r>
          </a:p>
          <a:p>
            <a:pPr lvl="1"/>
            <a:r>
              <a:rPr lang="fr-FR" dirty="0" smtClean="0"/>
              <a:t>Questionnaires intégrés à la plateforme ?</a:t>
            </a:r>
          </a:p>
          <a:p>
            <a:pPr lvl="1"/>
            <a:r>
              <a:rPr lang="fr-FR" dirty="0" smtClean="0"/>
              <a:t>Défense orale ?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65206-4969-5946-A733-3CD4CEDC6DE7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63781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FR" sz="4000" dirty="0" smtClean="0"/>
              <a:t>Quel dispositif ? Quelle(s) méthodologie(s) ?</a:t>
            </a:r>
            <a:endParaRPr lang="fr-FR" sz="40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49275" y="1766381"/>
            <a:ext cx="8042276" cy="4343400"/>
          </a:xfrm>
        </p:spPr>
        <p:txBody>
          <a:bodyPr/>
          <a:lstStyle/>
          <a:p>
            <a:r>
              <a:rPr lang="fr-FR" dirty="0" smtClean="0"/>
              <a:t>Quels moyens ?</a:t>
            </a:r>
          </a:p>
          <a:p>
            <a:r>
              <a:rPr lang="fr-FR" dirty="0" smtClean="0"/>
              <a:t>Quels objectifs pour les étudiants ?</a:t>
            </a:r>
          </a:p>
          <a:p>
            <a:pPr lvl="1"/>
            <a:r>
              <a:rPr lang="fr-FR" dirty="0" smtClean="0"/>
              <a:t>Travailler à distance est-il un objectif en soi ? </a:t>
            </a:r>
            <a:endParaRPr lang="fr-FR" dirty="0"/>
          </a:p>
          <a:p>
            <a:r>
              <a:rPr lang="fr-FR" dirty="0"/>
              <a:t>Présentiel ? A distance ? Hybride ?</a:t>
            </a:r>
          </a:p>
          <a:p>
            <a:r>
              <a:rPr lang="fr-FR" dirty="0" smtClean="0"/>
              <a:t>Individuel ? De groupe ? 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74DCC1-CB9D-684A-9BB7-58955BB29AAC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3937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Learn-Nett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Processus ET Produit</a:t>
            </a:r>
          </a:p>
          <a:p>
            <a:pPr lvl="1"/>
            <a:r>
              <a:rPr lang="fr-FR" i="1" dirty="0" smtClean="0"/>
              <a:t>Processus de la collaboration à distance </a:t>
            </a:r>
            <a:r>
              <a:rPr lang="fr-FR" dirty="0" smtClean="0"/>
              <a:t>(collaborer avec d’autres et utiliser adéquatement les différents outils de collaboration à distance)</a:t>
            </a:r>
          </a:p>
          <a:p>
            <a:pPr lvl="1"/>
            <a:r>
              <a:rPr lang="fr-FR" i="1" dirty="0" smtClean="0"/>
              <a:t>Produit de la collaboration à distance </a:t>
            </a:r>
            <a:r>
              <a:rPr lang="fr-FR" dirty="0" smtClean="0"/>
              <a:t>(Créer un usage des TICE)</a:t>
            </a:r>
          </a:p>
          <a:p>
            <a:pPr lvl="1"/>
            <a:r>
              <a:rPr lang="fr-FR" i="1" dirty="0" smtClean="0"/>
              <a:t>Retour réflexif </a:t>
            </a:r>
            <a:r>
              <a:rPr lang="fr-FR" dirty="0" smtClean="0"/>
              <a:t>(</a:t>
            </a:r>
            <a:r>
              <a:rPr lang="fr-FR" dirty="0"/>
              <a:t>Décrire et analyser son expérience </a:t>
            </a:r>
            <a:r>
              <a:rPr lang="fr-FR" dirty="0" smtClean="0"/>
              <a:t>d</a:t>
            </a:r>
            <a:r>
              <a:rPr lang="ja-JP" altLang="fr-FR" dirty="0" smtClean="0"/>
              <a:t>’</a:t>
            </a:r>
            <a:r>
              <a:rPr lang="fr-FR" dirty="0" smtClean="0"/>
              <a:t>apprentissage) </a:t>
            </a:r>
          </a:p>
          <a:p>
            <a:r>
              <a:rPr lang="fr-FR" dirty="0" smtClean="0"/>
              <a:t>Place du tuteur dans l’évaluation ? Débat récurrent... Désirabilité sociale :-s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E42853-FC10-6340-BF6D-93F839FD49BD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30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9854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dirty="0" smtClean="0"/>
              <a:t>Questions ?</a:t>
            </a:r>
          </a:p>
          <a:p>
            <a:pPr marL="0" indent="0" algn="ctr">
              <a:buNone/>
            </a:pPr>
            <a:r>
              <a:rPr lang="fr-FR" dirty="0" smtClean="0"/>
              <a:t>Suggestions ?</a:t>
            </a:r>
          </a:p>
          <a:p>
            <a:pPr marL="0" indent="0" algn="ctr">
              <a:buNone/>
            </a:pPr>
            <a:r>
              <a:rPr lang="fr-FR" dirty="0" smtClean="0"/>
              <a:t>Remarques ?</a:t>
            </a:r>
          </a:p>
          <a:p>
            <a:pPr marL="0" indent="0" algn="ctr">
              <a:buNone/>
            </a:pPr>
            <a:r>
              <a:rPr lang="fr-FR" dirty="0" smtClean="0"/>
              <a:t>Témoignages ?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F1FE-E319-294F-811B-4E56491DD74F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0536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 smtClean="0"/>
          </a:p>
          <a:p>
            <a:pPr marL="0" indent="0" algn="ctr">
              <a:buNone/>
            </a:pPr>
            <a:r>
              <a:rPr lang="fr-FR" i="1" dirty="0" smtClean="0"/>
              <a:t>Merci de votre attention !</a:t>
            </a:r>
          </a:p>
          <a:p>
            <a:pPr marL="0" indent="0" algn="ctr">
              <a:buNone/>
            </a:pPr>
            <a:endParaRPr lang="fr-FR" dirty="0"/>
          </a:p>
          <a:p>
            <a:pPr marL="0" indent="0" algn="ctr">
              <a:buNone/>
            </a:pPr>
            <a:r>
              <a:rPr lang="fr-FR" dirty="0" smtClean="0"/>
              <a:t>Perrine Fontaine</a:t>
            </a:r>
          </a:p>
          <a:p>
            <a:pPr marL="0" indent="0" algn="ctr">
              <a:buNone/>
            </a:pPr>
            <a:r>
              <a:rPr lang="fr-FR" dirty="0" smtClean="0">
                <a:hlinkClick r:id="rId2"/>
              </a:rPr>
              <a:t>pfontaine@ulg.ac.be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3AF1FE-E319-294F-811B-4E56491DD74F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0484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à coins arrondis 3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Le projet Learn-Nett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472139" y="1779410"/>
            <a:ext cx="8275715" cy="4572000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Wingdings" charset="0"/>
              <a:buNone/>
            </a:pPr>
            <a:r>
              <a:rPr lang="fr-FR" dirty="0" err="1"/>
              <a:t>Learn-Nett</a:t>
            </a:r>
            <a:r>
              <a:rPr lang="fr-FR" dirty="0"/>
              <a:t> = « Learning Network for </a:t>
            </a:r>
            <a:r>
              <a:rPr lang="fr-FR" dirty="0" err="1"/>
              <a:t>Teachers</a:t>
            </a:r>
            <a:r>
              <a:rPr lang="fr-FR" dirty="0"/>
              <a:t> and </a:t>
            </a:r>
            <a:r>
              <a:rPr lang="fr-FR" dirty="0" err="1"/>
              <a:t>Trainers</a:t>
            </a:r>
            <a:r>
              <a:rPr lang="fr-FR" dirty="0"/>
              <a:t> » (depuis 1997</a:t>
            </a:r>
            <a:r>
              <a:rPr lang="fr-FR" dirty="0" smtClean="0"/>
              <a:t>)</a:t>
            </a:r>
          </a:p>
          <a:p>
            <a:pPr marL="0" indent="0">
              <a:buFont typeface="Wingdings" charset="0"/>
              <a:buNone/>
            </a:pPr>
            <a:endParaRPr lang="fr-FR" sz="1500" dirty="0"/>
          </a:p>
          <a:p>
            <a:pPr marL="636588" lvl="1" indent="-457200">
              <a:buFontTx/>
              <a:buChar char="-"/>
            </a:pPr>
            <a:r>
              <a:rPr lang="fr-FR" u="sng" dirty="0" smtClean="0"/>
              <a:t>Public</a:t>
            </a:r>
            <a:r>
              <a:rPr lang="fr-FR" u="sng" dirty="0"/>
              <a:t>-cible</a:t>
            </a:r>
            <a:r>
              <a:rPr lang="fr-FR" dirty="0"/>
              <a:t> : (futurs) enseignants/formateurs issus de 9 universités (en 2006-2007) </a:t>
            </a:r>
          </a:p>
          <a:p>
            <a:pPr marL="636588" lvl="1" indent="-457200">
              <a:buFontTx/>
              <a:buChar char="-"/>
            </a:pPr>
            <a:r>
              <a:rPr lang="fr-FR" u="sng" dirty="0" smtClean="0"/>
              <a:t>Objectif </a:t>
            </a:r>
            <a:r>
              <a:rPr lang="fr-FR" dirty="0"/>
              <a:t>: </a:t>
            </a:r>
            <a:r>
              <a:rPr lang="fr-FR" dirty="0" smtClean="0"/>
              <a:t>préparer les étudiants à </a:t>
            </a:r>
            <a:r>
              <a:rPr lang="fr-FR" dirty="0"/>
              <a:t>intégrer l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usage des Technologies de l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Information et de la Communication (TIC) dans leurs pratiques de formation </a:t>
            </a:r>
            <a:endParaRPr lang="fr-FR" dirty="0" smtClean="0"/>
          </a:p>
          <a:p>
            <a:pPr marL="636588" lvl="1" indent="-457200">
              <a:buFontTx/>
              <a:buChar char="-"/>
            </a:pPr>
            <a:r>
              <a:rPr lang="fr-FR" u="sng" dirty="0" smtClean="0"/>
              <a:t>Stratégie</a:t>
            </a:r>
            <a:r>
              <a:rPr lang="fr-FR" dirty="0" smtClean="0"/>
              <a:t> </a:t>
            </a:r>
            <a:r>
              <a:rPr lang="fr-FR" dirty="0"/>
              <a:t>: </a:t>
            </a:r>
            <a:r>
              <a:rPr lang="fr-FR" dirty="0" smtClean="0"/>
              <a:t>leur permettre </a:t>
            </a:r>
            <a:r>
              <a:rPr lang="fr-FR" dirty="0"/>
              <a:t>de vivre une expérience d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apprentissage collaboratif à distance à l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aide des TIC </a:t>
            </a:r>
            <a:endParaRPr lang="fr-FR" dirty="0" smtClean="0"/>
          </a:p>
          <a:p>
            <a:pPr marL="636588" lvl="1" indent="-457200">
              <a:buFontTx/>
              <a:buChar char="-"/>
            </a:pPr>
            <a:r>
              <a:rPr lang="fr-FR" u="sng" dirty="0" smtClean="0"/>
              <a:t>Mise </a:t>
            </a:r>
            <a:r>
              <a:rPr lang="fr-FR" u="sng" dirty="0"/>
              <a:t>en œuvre</a:t>
            </a:r>
            <a:r>
              <a:rPr lang="fr-FR" dirty="0"/>
              <a:t>: Par groupes de 4 issus de 2 universités, </a:t>
            </a:r>
            <a:r>
              <a:rPr lang="fr-FR" dirty="0" smtClean="0"/>
              <a:t>ils élaborent </a:t>
            </a:r>
            <a:r>
              <a:rPr lang="fr-FR" dirty="0"/>
              <a:t>un projet d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usage des TIC avec l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aide d</a:t>
            </a:r>
            <a:r>
              <a:rPr lang="ja-JP" altLang="fr-FR" dirty="0">
                <a:latin typeface="Arial"/>
              </a:rPr>
              <a:t>’</a:t>
            </a:r>
            <a:r>
              <a:rPr lang="fr-FR" dirty="0"/>
              <a:t>un tuteur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2E243-3099-0744-A7E0-2FB17A3489A6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59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Objectifs des étudiants</a:t>
            </a:r>
          </a:p>
        </p:txBody>
      </p:sp>
      <p:sp>
        <p:nvSpPr>
          <p:cNvPr id="10246" name="Rectangle 6"/>
          <p:cNvSpPr>
            <a:spLocks noChangeArrowheads="1"/>
          </p:cNvSpPr>
          <p:nvPr/>
        </p:nvSpPr>
        <p:spPr bwMode="auto">
          <a:xfrm>
            <a:off x="2227263" y="3063875"/>
            <a:ext cx="4689475" cy="731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tabLst>
                <a:tab pos="4505325" algn="l"/>
              </a:tabLst>
            </a:pPr>
            <a:r>
              <a:rPr lang="fr-FR" sz="1800"/>
              <a:t>	</a:t>
            </a:r>
          </a:p>
          <a:p>
            <a:pPr eaLnBrk="0" hangingPunct="0">
              <a:tabLst>
                <a:tab pos="4505325" algn="l"/>
              </a:tabLst>
            </a:pPr>
            <a:endParaRPr lang="fr-FR" sz="2400">
              <a:latin typeface="Times New Roman" charset="0"/>
            </a:endParaRPr>
          </a:p>
        </p:txBody>
      </p:sp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1109602" y="2858876"/>
            <a:ext cx="3496110" cy="1841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charset="0"/>
              <a:buChar char="§"/>
            </a:pPr>
            <a:r>
              <a:rPr lang="fr-FR" sz="1600" b="1" dirty="0" smtClean="0">
                <a:latin typeface="Times New Roman" charset="0"/>
              </a:rPr>
              <a:t> Collaborer </a:t>
            </a:r>
            <a:r>
              <a:rPr lang="fr-FR" sz="1600" b="1" dirty="0">
                <a:latin typeface="Times New Roman" charset="0"/>
              </a:rPr>
              <a:t>avec d</a:t>
            </a:r>
            <a:r>
              <a:rPr lang="ja-JP" altLang="fr-FR" sz="1600" b="1" dirty="0">
                <a:latin typeface="Times New Roman" charset="0"/>
              </a:rPr>
              <a:t>’</a:t>
            </a:r>
            <a:r>
              <a:rPr lang="fr-FR" sz="1600" b="1" dirty="0">
                <a:latin typeface="Times New Roman" charset="0"/>
              </a:rPr>
              <a:t>autres </a:t>
            </a:r>
            <a:r>
              <a:rPr lang="fr-FR" sz="1600" dirty="0">
                <a:latin typeface="Times New Roman" charset="0"/>
              </a:rPr>
              <a:t>(objectifs collaboratifs</a:t>
            </a:r>
            <a:r>
              <a:rPr lang="fr-FR" sz="1600" dirty="0" smtClean="0">
                <a:latin typeface="Times New Roman" charset="0"/>
              </a:rPr>
              <a:t>)</a:t>
            </a:r>
          </a:p>
          <a:p>
            <a:pPr>
              <a:buFont typeface="Wingdings" charset="0"/>
              <a:buChar char="§"/>
            </a:pPr>
            <a:endParaRPr lang="fr-FR" sz="1600" dirty="0">
              <a:latin typeface="Times New Roman" charset="0"/>
            </a:endParaRPr>
          </a:p>
          <a:p>
            <a:pPr>
              <a:buFont typeface="Wingdings" charset="0"/>
              <a:buChar char="§"/>
            </a:pPr>
            <a:r>
              <a:rPr lang="fr-FR" sz="1600" b="1" dirty="0" smtClean="0">
                <a:latin typeface="Times New Roman" charset="0"/>
              </a:rPr>
              <a:t> Utiliser </a:t>
            </a:r>
            <a:r>
              <a:rPr lang="fr-FR" sz="1600" b="1" dirty="0">
                <a:latin typeface="Times New Roman" charset="0"/>
              </a:rPr>
              <a:t>adéquatement les différents outils de collaboration à distance </a:t>
            </a:r>
            <a:r>
              <a:rPr lang="fr-FR" sz="1600" dirty="0">
                <a:latin typeface="Times New Roman" charset="0"/>
              </a:rPr>
              <a:t>(</a:t>
            </a:r>
            <a:r>
              <a:rPr lang="fr-FR" sz="1600" dirty="0" smtClean="0">
                <a:latin typeface="Times New Roman" charset="0"/>
              </a:rPr>
              <a:t>objectifs communicationnels </a:t>
            </a:r>
            <a:r>
              <a:rPr lang="fr-FR" sz="1600" dirty="0">
                <a:latin typeface="Times New Roman" charset="0"/>
              </a:rPr>
              <a:t>et techniques)</a:t>
            </a:r>
            <a:endParaRPr lang="fr-FR" sz="1600" dirty="0"/>
          </a:p>
        </p:txBody>
      </p:sp>
      <p:sp>
        <p:nvSpPr>
          <p:cNvPr id="10249" name="Text Box 9"/>
          <p:cNvSpPr txBox="1">
            <a:spLocks noChangeArrowheads="1"/>
          </p:cNvSpPr>
          <p:nvPr/>
        </p:nvSpPr>
        <p:spPr bwMode="auto">
          <a:xfrm>
            <a:off x="4641026" y="2858876"/>
            <a:ext cx="3248910" cy="18419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buFont typeface="Wingdings" charset="0"/>
              <a:buChar char="§"/>
            </a:pPr>
            <a:endParaRPr lang="fr-FR" sz="1600" b="1" dirty="0" smtClean="0">
              <a:latin typeface="Times New Roman" charset="0"/>
            </a:endParaRPr>
          </a:p>
          <a:p>
            <a:pPr>
              <a:buFont typeface="Wingdings" charset="0"/>
              <a:buChar char="§"/>
            </a:pPr>
            <a:r>
              <a:rPr lang="fr-FR" sz="1600" b="1" dirty="0" smtClean="0">
                <a:latin typeface="Times New Roman" charset="0"/>
              </a:rPr>
              <a:t> Créer </a:t>
            </a:r>
            <a:r>
              <a:rPr lang="fr-FR" sz="1600" b="1" dirty="0">
                <a:latin typeface="Times New Roman" charset="0"/>
              </a:rPr>
              <a:t>un usage des TICE </a:t>
            </a:r>
            <a:r>
              <a:rPr lang="fr-FR" sz="1600" dirty="0">
                <a:latin typeface="Times New Roman" charset="0"/>
              </a:rPr>
              <a:t>(objectif de formation pédagogique)</a:t>
            </a:r>
            <a:endParaRPr lang="fr-FR" sz="1600" dirty="0"/>
          </a:p>
        </p:txBody>
      </p:sp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1003659" y="2496282"/>
            <a:ext cx="3438037" cy="38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r>
              <a:rPr lang="fr-FR" sz="1600" i="1" dirty="0">
                <a:latin typeface="Times New Roman" charset="0"/>
              </a:rPr>
              <a:t>1.</a:t>
            </a:r>
            <a:r>
              <a:rPr lang="fr-FR" sz="1600" b="1" i="1" dirty="0">
                <a:latin typeface="Times New Roman" charset="0"/>
              </a:rPr>
              <a:t>Processus</a:t>
            </a:r>
            <a:r>
              <a:rPr lang="fr-FR" sz="1600" i="1" dirty="0">
                <a:latin typeface="Times New Roman" charset="0"/>
              </a:rPr>
              <a:t> de la collaboration à distance</a:t>
            </a:r>
            <a:endParaRPr lang="fr-FR" sz="2400" dirty="0"/>
          </a:p>
        </p:txBody>
      </p:sp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4605712" y="2519883"/>
            <a:ext cx="3250480" cy="3861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r>
              <a:rPr lang="fr-FR" sz="1600" i="1" dirty="0">
                <a:latin typeface="Times New Roman" charset="0"/>
              </a:rPr>
              <a:t>2.</a:t>
            </a:r>
            <a:r>
              <a:rPr lang="fr-FR" sz="1600" b="1" i="1" dirty="0">
                <a:latin typeface="Times New Roman" charset="0"/>
              </a:rPr>
              <a:t>Produit</a:t>
            </a:r>
            <a:r>
              <a:rPr lang="fr-FR" sz="1600" i="1" dirty="0">
                <a:latin typeface="Times New Roman" charset="0"/>
              </a:rPr>
              <a:t> de la collaboration à distance</a:t>
            </a:r>
            <a:endParaRPr lang="fr-FR" sz="2400" dirty="0"/>
          </a:p>
        </p:txBody>
      </p:sp>
      <p:sp>
        <p:nvSpPr>
          <p:cNvPr id="10252" name="Rectangle 12"/>
          <p:cNvSpPr>
            <a:spLocks noChangeArrowheads="1"/>
          </p:cNvSpPr>
          <p:nvPr/>
        </p:nvSpPr>
        <p:spPr bwMode="auto">
          <a:xfrm>
            <a:off x="968345" y="2279583"/>
            <a:ext cx="7062848" cy="2703368"/>
          </a:xfrm>
          <a:prstGeom prst="rect">
            <a:avLst/>
          </a:prstGeom>
          <a:noFill/>
          <a:ln w="9525">
            <a:solidFill>
              <a:srgbClr val="000000"/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10253" name="Text Box 13"/>
          <p:cNvSpPr txBox="1">
            <a:spLocks noChangeArrowheads="1"/>
          </p:cNvSpPr>
          <p:nvPr/>
        </p:nvSpPr>
        <p:spPr bwMode="auto">
          <a:xfrm>
            <a:off x="3793484" y="4941113"/>
            <a:ext cx="3813938" cy="965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i="1" dirty="0">
                <a:latin typeface="Times New Roman" charset="0"/>
              </a:rPr>
              <a:t>3. Retour </a:t>
            </a:r>
            <a:r>
              <a:rPr lang="fr-FR" b="1" i="1" dirty="0">
                <a:latin typeface="Times New Roman" charset="0"/>
              </a:rPr>
              <a:t>réflexif</a:t>
            </a:r>
          </a:p>
          <a:p>
            <a:r>
              <a:rPr lang="fr-FR" sz="1600" b="1" dirty="0">
                <a:latin typeface="Times New Roman" charset="0"/>
              </a:rPr>
              <a:t>Décrire et analyser son expérience d</a:t>
            </a:r>
            <a:r>
              <a:rPr lang="ja-JP" altLang="fr-FR" sz="1600" b="1" dirty="0">
                <a:latin typeface="Times New Roman" charset="0"/>
              </a:rPr>
              <a:t>’</a:t>
            </a:r>
            <a:r>
              <a:rPr lang="fr-FR" sz="1600" b="1" dirty="0">
                <a:latin typeface="Times New Roman" charset="0"/>
              </a:rPr>
              <a:t>apprentissage </a:t>
            </a:r>
            <a:r>
              <a:rPr lang="fr-FR" sz="1600" dirty="0">
                <a:latin typeface="Times New Roman" charset="0"/>
              </a:rPr>
              <a:t>(objectifs réflexifs)</a:t>
            </a:r>
            <a:endParaRPr lang="fr-FR" sz="1600" dirty="0"/>
          </a:p>
        </p:txBody>
      </p:sp>
      <p:sp>
        <p:nvSpPr>
          <p:cNvPr id="10254" name="Rectangle 14"/>
          <p:cNvSpPr>
            <a:spLocks noChangeArrowheads="1"/>
          </p:cNvSpPr>
          <p:nvPr/>
        </p:nvSpPr>
        <p:spPr bwMode="auto">
          <a:xfrm>
            <a:off x="827088" y="1773238"/>
            <a:ext cx="7345362" cy="4248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A9CB9-05BB-B441-8E4B-EA744A7E34D6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5</a:t>
            </a:fld>
            <a:endParaRPr lang="fr-FR"/>
          </a:p>
        </p:txBody>
      </p:sp>
      <p:sp>
        <p:nvSpPr>
          <p:cNvPr id="14" name="Rectangle à coins arrondis 13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2317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8" grpId="0" animBg="1"/>
      <p:bldP spid="10249" grpId="0" animBg="1"/>
      <p:bldP spid="10250" grpId="0"/>
      <p:bldP spid="10251" grpId="0"/>
      <p:bldP spid="10252" grpId="0" animBg="1"/>
      <p:bldP spid="10253" grpId="0"/>
      <p:bldP spid="1025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Learn-Nett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Isomorphisme = </a:t>
            </a:r>
            <a:r>
              <a:rPr lang="fr-FR" dirty="0"/>
              <a:t>enseigner aux </a:t>
            </a:r>
            <a:r>
              <a:rPr lang="fr-FR" dirty="0" smtClean="0"/>
              <a:t>futurs enseignants comme </a:t>
            </a:r>
            <a:r>
              <a:rPr lang="fr-FR" dirty="0"/>
              <a:t>vous voulez qu'ils </a:t>
            </a:r>
            <a:r>
              <a:rPr lang="fr-FR" dirty="0" smtClean="0"/>
              <a:t>enseignent</a:t>
            </a:r>
          </a:p>
          <a:p>
            <a:r>
              <a:rPr lang="fr-FR" dirty="0" smtClean="0"/>
              <a:t>Différence entre </a:t>
            </a:r>
            <a:r>
              <a:rPr lang="fr-FR" i="1" dirty="0" smtClean="0"/>
              <a:t>processus </a:t>
            </a:r>
            <a:r>
              <a:rPr lang="fr-FR" dirty="0" smtClean="0"/>
              <a:t>et </a:t>
            </a:r>
            <a:r>
              <a:rPr lang="fr-FR" i="1" dirty="0" smtClean="0"/>
              <a:t>produit </a:t>
            </a:r>
          </a:p>
          <a:p>
            <a:r>
              <a:rPr lang="fr-FR" dirty="0" smtClean="0"/>
              <a:t>Réflexivité</a:t>
            </a:r>
          </a:p>
          <a:p>
            <a:pPr marL="0" indent="0">
              <a:buNone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E0A308-D7F6-244F-A52F-6E2F47DC7AED}" type="datetime1">
              <a:rPr lang="fr-BE" smtClean="0"/>
              <a:t>6/04/11</a:t>
            </a:fld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6</a:t>
            </a:fld>
            <a:endParaRPr lang="fr-FR"/>
          </a:p>
        </p:txBody>
      </p:sp>
      <p:sp>
        <p:nvSpPr>
          <p:cNvPr id="6" name="Rectangle à coins arrondis 5"/>
          <p:cNvSpPr/>
          <p:nvPr/>
        </p:nvSpPr>
        <p:spPr>
          <a:xfrm>
            <a:off x="153006" y="198892"/>
            <a:ext cx="8828425" cy="6203355"/>
          </a:xfrm>
          <a:prstGeom prst="round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0522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2"/>
          <p:cNvSpPr>
            <a:spLocks noGrp="1" noChangeArrowheads="1"/>
          </p:cNvSpPr>
          <p:nvPr>
            <p:ph type="title"/>
          </p:nvPr>
        </p:nvSpPr>
        <p:spPr>
          <a:xfrm>
            <a:off x="320478" y="107576"/>
            <a:ext cx="8271073" cy="1336956"/>
          </a:xfrm>
        </p:spPr>
        <p:txBody>
          <a:bodyPr/>
          <a:lstStyle/>
          <a:p>
            <a:r>
              <a:rPr lang="fr-BE" dirty="0"/>
              <a:t>Coopération vs collaboration</a:t>
            </a:r>
            <a:endParaRPr lang="fr-FR" dirty="0"/>
          </a:p>
        </p:txBody>
      </p:sp>
      <p:sp>
        <p:nvSpPr>
          <p:cNvPr id="11673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844675"/>
            <a:ext cx="8229600" cy="475297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buFont typeface="Wingdings" charset="0"/>
              <a:buNone/>
            </a:pPr>
            <a:r>
              <a:rPr lang="fr-FR" sz="2000" b="1" dirty="0"/>
              <a:t>Apprentissage coopératif</a:t>
            </a:r>
            <a:br>
              <a:rPr lang="fr-FR" sz="2000" b="1" dirty="0"/>
            </a:br>
            <a:r>
              <a:rPr lang="fr-FR" sz="2000" dirty="0"/>
              <a:t>L'apprentissage se fait en équipe. Le travail réalisé par chaque équipe contribue à l'œuvre collective.</a:t>
            </a:r>
            <a:br>
              <a:rPr lang="fr-FR" sz="2000" dirty="0"/>
            </a:br>
            <a:r>
              <a:rPr lang="fr-FR" sz="2000" dirty="0"/>
              <a:t>La structure de l'activité pédagogique est imposée. L'exploration et la découverte du contenu sont guidées par le formateur selon une structure imposée</a:t>
            </a:r>
            <a:r>
              <a:rPr lang="fr-FR" sz="2000" dirty="0" smtClean="0"/>
              <a:t>.</a:t>
            </a:r>
            <a:endParaRPr lang="fr-FR" sz="2000" dirty="0"/>
          </a:p>
          <a:p>
            <a:pPr>
              <a:lnSpc>
                <a:spcPct val="110000"/>
              </a:lnSpc>
              <a:buFont typeface="Wingdings" charset="0"/>
              <a:buNone/>
            </a:pPr>
            <a:r>
              <a:rPr lang="fr-FR" sz="2000" b="1" dirty="0"/>
              <a:t>Apprentissage collaboratif</a:t>
            </a:r>
            <a:br>
              <a:rPr lang="fr-FR" sz="2000" b="1" dirty="0"/>
            </a:br>
            <a:r>
              <a:rPr lang="fr-FR" sz="2000" dirty="0"/>
              <a:t>L'apprentissage résulte du travail individuel soutenu par des activités de groupe ou d'équipe. L'apprenant partage des ressources avec le groupe et utilise le travail réalisé en groupe pour apprendre.</a:t>
            </a:r>
            <a:br>
              <a:rPr lang="fr-FR" sz="2000" dirty="0"/>
            </a:br>
            <a:r>
              <a:rPr lang="fr-FR" sz="2000" dirty="0"/>
              <a:t>La structure de l'activité est souple et ouverte. Les parcours d'exploration et de découvertes sont libres</a:t>
            </a:r>
            <a:r>
              <a:rPr lang="fr-FR" sz="2000" dirty="0" smtClean="0"/>
              <a:t>.</a:t>
            </a:r>
            <a:endParaRPr lang="fr-FR" sz="2000" dirty="0"/>
          </a:p>
          <a:p>
            <a:pPr>
              <a:lnSpc>
                <a:spcPct val="80000"/>
              </a:lnSpc>
              <a:buFont typeface="Wingdings" charset="0"/>
              <a:buNone/>
            </a:pPr>
            <a:r>
              <a:rPr lang="fr-FR" sz="1200" dirty="0"/>
              <a:t>Henri, France ; </a:t>
            </a:r>
            <a:r>
              <a:rPr lang="fr-FR" sz="1200" dirty="0" err="1"/>
              <a:t>Lundgren</a:t>
            </a:r>
            <a:r>
              <a:rPr lang="fr-FR" sz="1200" dirty="0"/>
              <a:t>-Cayrol, Karin. </a:t>
            </a:r>
            <a:r>
              <a:rPr lang="fr-FR" sz="1200" i="1" dirty="0"/>
              <a:t>Apprentissage collaboratif à distance : pour comprendre et concevoir les environnements d'apprentissage virtuels</a:t>
            </a:r>
            <a:r>
              <a:rPr lang="fr-FR" sz="1200" dirty="0"/>
              <a:t>. Sainte-Foy (Québec, Canada) : Presses de l'Université du Québec, 2001, 181 p.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25AC9E-99E1-0041-9D1A-4148D21559A2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9145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762" name="Picture 2" descr="C060A2A2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3030"/>
            <a:ext cx="540385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7763" name="Rectangle 3"/>
          <p:cNvSpPr>
            <a:spLocks noChangeArrowheads="1"/>
          </p:cNvSpPr>
          <p:nvPr/>
        </p:nvSpPr>
        <p:spPr bwMode="auto">
          <a:xfrm>
            <a:off x="6443663" y="4581525"/>
            <a:ext cx="2700337" cy="1620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0"/>
              <a:buNone/>
            </a:pPr>
            <a:r>
              <a:rPr lang="fr-FR" sz="1400"/>
              <a:t>Henri, France ; Lundgren-Cayrol, Karin. </a:t>
            </a:r>
            <a:r>
              <a:rPr lang="fr-FR" sz="1400" i="1"/>
              <a:t>Apprentissage collaboratif à distance : pour comprendre et concevoir les environnements d'apprentissage virtuels</a:t>
            </a:r>
            <a:r>
              <a:rPr lang="fr-FR" sz="1400"/>
              <a:t>. Sainte-Foy (Québec, Canada) : Presses de l'Université du Québec, 2001.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49D53E-6868-D240-B923-3303A44FC335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653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fr-BE"/>
              <a:t>Conditions d’émergence</a:t>
            </a:r>
            <a:endParaRPr lang="fr-FR"/>
          </a:p>
        </p:txBody>
      </p:sp>
      <p:graphicFrame>
        <p:nvGraphicFramePr>
          <p:cNvPr id="118787" name="Object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5426156"/>
              </p:ext>
            </p:extLst>
          </p:nvPr>
        </p:nvGraphicFramePr>
        <p:xfrm>
          <a:off x="684213" y="1565275"/>
          <a:ext cx="7721600" cy="5140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33" name="Document" r:id="rId4" imgW="7772400" imgH="5173560" progId="Word.Document.8">
                  <p:embed/>
                </p:oleObj>
              </mc:Choice>
              <mc:Fallback>
                <p:oleObj name="Document" r:id="rId4" imgW="7772400" imgH="517356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565275"/>
                        <a:ext cx="7721600" cy="5140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8788" name="Rectangle 4"/>
          <p:cNvSpPr>
            <a:spLocks noChangeArrowheads="1"/>
          </p:cNvSpPr>
          <p:nvPr/>
        </p:nvSpPr>
        <p:spPr bwMode="auto">
          <a:xfrm>
            <a:off x="754063" y="6308725"/>
            <a:ext cx="8642350" cy="261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" charset="0"/>
              <a:buNone/>
            </a:pPr>
            <a:r>
              <a:rPr lang="fr-FR" sz="1400"/>
              <a:t>Henri, France (2006). Extrait de la vidéoconférence de l</a:t>
            </a:r>
            <a:r>
              <a:rPr lang="ja-JP" altLang="fr-FR" sz="1400">
                <a:latin typeface="Arial"/>
              </a:rPr>
              <a:t>’</a:t>
            </a:r>
            <a:r>
              <a:rPr lang="fr-FR" sz="1400"/>
              <a:t>école d</a:t>
            </a:r>
            <a:r>
              <a:rPr lang="ja-JP" altLang="fr-FR" sz="1400">
                <a:latin typeface="Arial"/>
              </a:rPr>
              <a:t>’</a:t>
            </a:r>
            <a:r>
              <a:rPr lang="fr-FR" sz="1400"/>
              <a:t>été du réseau Form@HETICE.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D2707-1259-964B-A0F3-2B24B29CBEFC}" type="datetime1">
              <a:rPr lang="fr-BE" smtClean="0"/>
              <a:t>6/04/11</a:t>
            </a:fld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D02681-1A82-B847-90DA-896C44B098A8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28903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3028</TotalTime>
  <Words>1257</Words>
  <Application>Microsoft Macintosh PowerPoint</Application>
  <PresentationFormat>Présentation à l'écran (4:3)</PresentationFormat>
  <Paragraphs>386</Paragraphs>
  <Slides>32</Slides>
  <Notes>4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1</vt:i4>
      </vt:variant>
      <vt:variant>
        <vt:lpstr>Titres des diapositives</vt:lpstr>
      </vt:variant>
      <vt:variant>
        <vt:i4>32</vt:i4>
      </vt:variant>
    </vt:vector>
  </HeadingPairs>
  <TitlesOfParts>
    <vt:vector size="34" baseType="lpstr">
      <vt:lpstr>Thème Office</vt:lpstr>
      <vt:lpstr>Document</vt:lpstr>
      <vt:lpstr>« Introduction pédagogique aux plateformes de Formation à Distance »</vt:lpstr>
      <vt:lpstr>Présentation PowerPoint</vt:lpstr>
      <vt:lpstr>Quel dispositif ? Quelle(s) méthodologie(s) ?</vt:lpstr>
      <vt:lpstr>Le projet Learn-Nett</vt:lpstr>
      <vt:lpstr>Objectifs des étudiants</vt:lpstr>
      <vt:lpstr>Learn-Nett</vt:lpstr>
      <vt:lpstr>Coopération vs collaboration</vt:lpstr>
      <vt:lpstr>Présentation PowerPoint</vt:lpstr>
      <vt:lpstr>Conditions d’émergence</vt:lpstr>
      <vt:lpstr>Obstacles et conditions facilitatrices dans la collaboration </vt:lpstr>
      <vt:lpstr>Organisation - Timing</vt:lpstr>
      <vt:lpstr>Présentation PowerPoint</vt:lpstr>
      <vt:lpstr>Environnement </vt:lpstr>
      <vt:lpstr>Présentation PowerPoint</vt:lpstr>
      <vt:lpstr>Présentation PowerPoint</vt:lpstr>
      <vt:lpstr>Depuis quelques années...</vt:lpstr>
      <vt:lpstr>Quels acteurs ?</vt:lpstr>
      <vt:lpstr>Learn-Nett</vt:lpstr>
      <vt:lpstr>Qui est qui ? </vt:lpstr>
      <vt:lpstr>Qui est qui ? </vt:lpstr>
      <vt:lpstr>Qui est qui ? </vt:lpstr>
      <vt:lpstr>Qui est qui ? </vt:lpstr>
      <vt:lpstr>Quelle formation pour les acteurs ?</vt:lpstr>
      <vt:lpstr>Learn-Nett</vt:lpstr>
      <vt:lpstr>Formation des tuteurs</vt:lpstr>
      <vt:lpstr>Profil commun</vt:lpstr>
      <vt:lpstr>Quels supports ?</vt:lpstr>
      <vt:lpstr>Learn-Nett</vt:lpstr>
      <vt:lpstr>Quelle évaluation ?</vt:lpstr>
      <vt:lpstr>Learn-Nett</vt:lpstr>
      <vt:lpstr>Présentation PowerPoint</vt:lpstr>
      <vt:lpstr>Présentation PowerPoint</vt:lpstr>
    </vt:vector>
  </TitlesOfParts>
  <Company>Université de Liège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Introduction pédagogique aux plateformes de Formation à Distance » </dc:title>
  <dc:creator>Perrine Fontaine</dc:creator>
  <cp:lastModifiedBy>Perrine Fontaine</cp:lastModifiedBy>
  <cp:revision>30</cp:revision>
  <dcterms:created xsi:type="dcterms:W3CDTF">2011-03-23T08:35:26Z</dcterms:created>
  <dcterms:modified xsi:type="dcterms:W3CDTF">2011-04-06T19:36:55Z</dcterms:modified>
</cp:coreProperties>
</file>