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F1BB0-3F4E-433B-89A6-FD695C02F215}" type="datetimeFigureOut">
              <a:rPr lang="en-GB" smtClean="0"/>
              <a:pPr/>
              <a:t>5/18/11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048D2-DA56-4D0A-9EEF-E7698EAD70B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B6C83"/>
                </a:solidFill>
                <a:latin typeface="Tahoma" pitchFamily="34" charset="0"/>
                <a:cs typeface="Tahoma" pitchFamily="34" charset="0"/>
              </a:rPr>
              <a:t>Adopting Standards and Specifications for Educational Content</a:t>
            </a:r>
            <a:endParaRPr lang="en-GB" dirty="0"/>
          </a:p>
        </p:txBody>
      </p:sp>
      <p:pic>
        <p:nvPicPr>
          <p:cNvPr id="5" name="Picture 4" descr="bigASPEC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762000"/>
            <a:ext cx="2320835" cy="141404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http://aspect-</a:t>
            </a:r>
            <a:r>
              <a:rPr lang="en-US" dirty="0" err="1" smtClean="0"/>
              <a:t>project.org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ASPECT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</a:pPr>
            <a:r>
              <a:rPr lang="en-GB" sz="2400" dirty="0" smtClean="0"/>
              <a:t>Reflect the experience of partners in the ASPECT Best Practice Network</a:t>
            </a:r>
          </a:p>
          <a:p>
            <a:pPr>
              <a:spcBef>
                <a:spcPct val="0"/>
              </a:spcBef>
            </a:pPr>
            <a:r>
              <a:rPr lang="en-GB" sz="2400" dirty="0" smtClean="0"/>
              <a:t> Are grouped by categories of stakeholders involved in the project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en-GB" sz="2400" dirty="0" smtClean="0"/>
              <a:t> Content providers and repository owners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en-GB" sz="2400" dirty="0" smtClean="0"/>
              <a:t> Tools providers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en-GB" sz="2400" dirty="0" smtClean="0"/>
              <a:t> Federation and discovery service builders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</a:pPr>
            <a:r>
              <a:rPr lang="en-GB" sz="2400" dirty="0" smtClean="0"/>
              <a:t> Standards organisations (all represented in the project)</a:t>
            </a:r>
          </a:p>
          <a:p>
            <a:pPr>
              <a:spcBef>
                <a:spcPct val="0"/>
              </a:spcBef>
            </a:pPr>
            <a:r>
              <a:rPr lang="en-GB" sz="2400" dirty="0" smtClean="0"/>
              <a:t> Given that end-users should benefit from standards and specifications rather than be concerned with issues related to their implementation and adoption, they are not addressed as a category of stakeholders</a:t>
            </a:r>
          </a:p>
          <a:p>
            <a:pPr>
              <a:spcBef>
                <a:spcPct val="0"/>
              </a:spcBef>
            </a:pPr>
            <a:r>
              <a:rPr lang="en-GB" sz="2400" dirty="0" smtClean="0"/>
              <a:t> The general recommendations are applicable to all the categories of stakeholders</a:t>
            </a:r>
          </a:p>
          <a:p>
            <a:pPr>
              <a:spcBef>
                <a:spcPct val="0"/>
              </a:spcBef>
            </a:pPr>
            <a:r>
              <a:rPr lang="en-GB" sz="2400" dirty="0" smtClean="0"/>
              <a:t> Policy making decisions should be informed by recommendations in all the </a:t>
            </a:r>
            <a:r>
              <a:rPr lang="en-GB" sz="2400" dirty="0" smtClean="0"/>
              <a:t>categories</a:t>
            </a:r>
            <a:endParaRPr lang="es-E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spcBef>
                <a:spcPct val="0"/>
              </a:spcBef>
            </a:pPr>
            <a:r>
              <a:rPr lang="en-GB" b="1" dirty="0" smtClean="0"/>
              <a:t>R-G.1: Use standards and specifications</a:t>
            </a:r>
            <a:endParaRPr lang="es-ES" dirty="0" smtClean="0"/>
          </a:p>
          <a:p>
            <a:pPr algn="just">
              <a:spcBef>
                <a:spcPct val="0"/>
              </a:spcBef>
            </a:pPr>
            <a:endParaRPr lang="es-ES" dirty="0" smtClean="0"/>
          </a:p>
          <a:p>
            <a:pPr algn="just">
              <a:spcBef>
                <a:spcPct val="0"/>
              </a:spcBef>
            </a:pPr>
            <a:r>
              <a:rPr lang="en-GB" b="1" dirty="0" smtClean="0"/>
              <a:t>R-G.2: Check conformance</a:t>
            </a:r>
            <a:endParaRPr lang="es-ES" dirty="0" smtClean="0"/>
          </a:p>
          <a:p>
            <a:pPr algn="just">
              <a:spcBef>
                <a:spcPct val="0"/>
              </a:spcBef>
            </a:pPr>
            <a:endParaRPr lang="es-ES" dirty="0" smtClean="0"/>
          </a:p>
          <a:p>
            <a:pPr lvl="0"/>
            <a:r>
              <a:rPr lang="en-GB" b="1" dirty="0" smtClean="0">
                <a:solidFill>
                  <a:prstClr val="black"/>
                </a:solidFill>
              </a:rPr>
              <a:t>R-G.3: Select appropriate standards</a:t>
            </a:r>
          </a:p>
          <a:p>
            <a:pPr lvl="0"/>
            <a:endParaRPr lang="en-GB" b="1" dirty="0" smtClean="0">
              <a:solidFill>
                <a:prstClr val="black"/>
              </a:solidFill>
            </a:endParaRPr>
          </a:p>
          <a:p>
            <a:r>
              <a:rPr lang="en-GB" b="1" dirty="0" smtClean="0"/>
              <a:t>R-G.4: </a:t>
            </a:r>
            <a:r>
              <a:rPr lang="en-GB" b="1" dirty="0" err="1" smtClean="0"/>
              <a:t>Don´t</a:t>
            </a:r>
            <a:r>
              <a:rPr lang="en-GB" b="1" dirty="0" smtClean="0"/>
              <a:t> profile without consent</a:t>
            </a:r>
          </a:p>
          <a:p>
            <a:endParaRPr lang="en-GB" b="1" dirty="0" smtClean="0"/>
          </a:p>
          <a:p>
            <a:r>
              <a:rPr lang="en-GB" b="1" dirty="0" smtClean="0"/>
              <a:t>R-G.5: When profiling, preserve interoperability</a:t>
            </a:r>
          </a:p>
          <a:p>
            <a:endParaRPr lang="en-GB" b="1" dirty="0" smtClean="0"/>
          </a:p>
          <a:p>
            <a:r>
              <a:rPr lang="en-GB" b="1" dirty="0" smtClean="0"/>
              <a:t>R-G.6: Combine standards and specifications consistently</a:t>
            </a:r>
          </a:p>
          <a:p>
            <a:endParaRPr lang="en-GB" b="1" dirty="0" smtClean="0"/>
          </a:p>
          <a:p>
            <a:r>
              <a:rPr lang="en-GB" b="1" dirty="0" smtClean="0"/>
              <a:t>R-G.7: Use a progressive </a:t>
            </a:r>
            <a:r>
              <a:rPr lang="en-GB" b="1" dirty="0" smtClean="0"/>
              <a:t>strategy</a:t>
            </a:r>
            <a:endParaRPr lang="es-E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Content Providers and Repository Owners (</a:t>
            </a:r>
            <a:r>
              <a:rPr lang="en-GB" dirty="0" err="1" smtClean="0"/>
              <a:t>i</a:t>
            </a:r>
            <a:r>
              <a:rPr lang="en-GB" dirty="0" smtClean="0"/>
              <a:t>/iii)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 smtClean="0"/>
              <a:t>R-CP.1: Only use content specifications when required </a:t>
            </a:r>
            <a:endParaRPr lang="es-ES" dirty="0" smtClean="0"/>
          </a:p>
          <a:p>
            <a:pPr algn="just">
              <a:spcBef>
                <a:spcPct val="0"/>
              </a:spcBef>
            </a:pPr>
            <a:endParaRPr lang="es-ES" sz="3600" dirty="0" smtClean="0"/>
          </a:p>
          <a:p>
            <a:pPr lvl="0"/>
            <a:r>
              <a:rPr lang="en-GB" b="1" dirty="0" smtClean="0">
                <a:solidFill>
                  <a:prstClr val="black"/>
                </a:solidFill>
              </a:rPr>
              <a:t>R-CP.2: For learning assets, stick to web-standards</a:t>
            </a:r>
            <a:endParaRPr lang="es-ES" dirty="0" smtClean="0">
              <a:solidFill>
                <a:prstClr val="black"/>
              </a:solidFill>
            </a:endParaRPr>
          </a:p>
          <a:p>
            <a:pPr algn="just">
              <a:spcBef>
                <a:spcPct val="0"/>
              </a:spcBef>
            </a:pPr>
            <a:endParaRPr lang="es-ES" sz="3600" dirty="0" smtClean="0"/>
          </a:p>
          <a:p>
            <a:pPr lvl="0"/>
            <a:r>
              <a:rPr lang="en-GB" b="1" dirty="0" smtClean="0">
                <a:solidFill>
                  <a:prstClr val="black"/>
                </a:solidFill>
              </a:rPr>
              <a:t>R-CP.3: Learning assets (i.e., single file content) should not be packaged</a:t>
            </a:r>
          </a:p>
          <a:p>
            <a:pPr lvl="0"/>
            <a:endParaRPr lang="en-GB" b="1" dirty="0" smtClean="0">
              <a:solidFill>
                <a:prstClr val="black"/>
              </a:solidFill>
            </a:endParaRPr>
          </a:p>
          <a:p>
            <a:r>
              <a:rPr lang="en-GB" b="1" dirty="0" smtClean="0"/>
              <a:t>R-CP.4: The distribution of complex content requires packaging</a:t>
            </a:r>
            <a:endParaRPr lang="es-ES" dirty="0" smtClean="0"/>
          </a:p>
          <a:p>
            <a:pPr lvl="0"/>
            <a:endParaRPr lang="es-ES" dirty="0" smtClean="0">
              <a:solidFill>
                <a:prstClr val="black"/>
              </a:solidFill>
            </a:endParaRPr>
          </a:p>
          <a:p>
            <a:r>
              <a:rPr lang="en-GB" b="1" dirty="0" smtClean="0"/>
              <a:t>R-CP.5: Use content package specifications used by your intended audience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Content Providers and Repository Owners (ii/iii)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 smtClean="0"/>
              <a:t>R-CP.6: “Creative Commons” maximizes reuse</a:t>
            </a:r>
          </a:p>
          <a:p>
            <a:endParaRPr lang="en-GB" b="1" dirty="0" smtClean="0"/>
          </a:p>
          <a:p>
            <a:r>
              <a:rPr lang="en-GB" b="1" dirty="0" smtClean="0"/>
              <a:t>R-CP.7: Make sure the distribution of interoperable content does not conflict with your business model</a:t>
            </a:r>
          </a:p>
          <a:p>
            <a:endParaRPr lang="en-GB" b="1" dirty="0" smtClean="0"/>
          </a:p>
          <a:p>
            <a:r>
              <a:rPr lang="en-GB" b="1" dirty="0" smtClean="0"/>
              <a:t>R-CP.8: </a:t>
            </a:r>
            <a:r>
              <a:rPr lang="en-US" b="1" dirty="0" smtClean="0"/>
              <a:t>Make metadata creation easy and, where possible, try to generate metadata automatically</a:t>
            </a:r>
            <a:endParaRPr lang="es-ES" dirty="0" smtClean="0"/>
          </a:p>
          <a:p>
            <a:endParaRPr lang="en-GB" b="1" dirty="0" smtClean="0"/>
          </a:p>
          <a:p>
            <a:r>
              <a:rPr lang="en-GB" b="1" dirty="0" smtClean="0"/>
              <a:t>R-CP.9: Combine as many sources of information as possible about the resource</a:t>
            </a:r>
            <a:endParaRPr lang="es-ES" dirty="0" smtClean="0"/>
          </a:p>
          <a:p>
            <a:endParaRPr lang="es-ES" dirty="0" smtClean="0"/>
          </a:p>
          <a:p>
            <a:pPr marL="0" lvl="0" indent="0">
              <a:spcBef>
                <a:spcPct val="0"/>
              </a:spcBef>
              <a:defRPr/>
            </a:pPr>
            <a:endParaRPr lang="en-GB" sz="3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Content Providers and Repository Owners (iii/iii)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R-CP.10: Expose metadata and content in as many ways as </a:t>
            </a:r>
            <a:r>
              <a:rPr lang="en-GB" b="1" dirty="0" smtClean="0"/>
              <a:t>possible</a:t>
            </a:r>
          </a:p>
          <a:p>
            <a:endParaRPr lang="en-GB" b="1" dirty="0" smtClean="0"/>
          </a:p>
          <a:p>
            <a:r>
              <a:rPr lang="en-GB" b="1" dirty="0" smtClean="0"/>
              <a:t>R-CP.11: Register your repository to ensure its </a:t>
            </a:r>
            <a:r>
              <a:rPr lang="en-GB" b="1" dirty="0" smtClean="0"/>
              <a:t>discoverability</a:t>
            </a:r>
          </a:p>
          <a:p>
            <a:endParaRPr lang="en-GB" b="1" dirty="0" smtClean="0"/>
          </a:p>
          <a:p>
            <a:r>
              <a:rPr lang="en-GB" b="1" dirty="0" smtClean="0"/>
              <a:t>R-CP.12: Describe each re-usable part of </a:t>
            </a:r>
            <a:r>
              <a:rPr lang="en-GB" b="1" dirty="0" smtClean="0"/>
              <a:t>content</a:t>
            </a:r>
            <a:endParaRPr lang="es-E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Tools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R-TP.1: Build tools that support all features and options in a </a:t>
            </a:r>
            <a:r>
              <a:rPr lang="en-GB" b="1" dirty="0" smtClean="0"/>
              <a:t>specification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r>
              <a:rPr lang="en-GB" b="1" dirty="0" smtClean="0"/>
              <a:t>R-TP.2: Support content specifications best adapted to the type of learning scenarios a platform </a:t>
            </a:r>
            <a:r>
              <a:rPr lang="en-GB" b="1" dirty="0" smtClean="0"/>
              <a:t>supports</a:t>
            </a:r>
            <a:endParaRPr lang="es-E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Federation and Discovery Service Builders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 smtClean="0"/>
              <a:t>R-DS.1: Minimize the cost of joining a federation</a:t>
            </a:r>
          </a:p>
          <a:p>
            <a:endParaRPr lang="en-GB" b="1" dirty="0" smtClean="0"/>
          </a:p>
          <a:p>
            <a:r>
              <a:rPr lang="en-GB" b="1" dirty="0" smtClean="0"/>
              <a:t>R-DS.2: Offer persistent management of learning resources and metadata</a:t>
            </a:r>
          </a:p>
          <a:p>
            <a:endParaRPr lang="en-GB" b="1" dirty="0" smtClean="0"/>
          </a:p>
          <a:p>
            <a:r>
              <a:rPr lang="en-GB" b="1" dirty="0" smtClean="0"/>
              <a:t>R-DS.3: Establish good communication channels between the different stakeholders of a federation</a:t>
            </a:r>
          </a:p>
          <a:p>
            <a:endParaRPr lang="en-GB" b="1" dirty="0" smtClean="0"/>
          </a:p>
          <a:p>
            <a:r>
              <a:rPr lang="en-GB" b="1" dirty="0" smtClean="0"/>
              <a:t>R-DS.4: Use already existing best practices and tools when setting up a </a:t>
            </a:r>
            <a:r>
              <a:rPr lang="en-GB" b="1" dirty="0" smtClean="0"/>
              <a:t>federation</a:t>
            </a:r>
            <a:endParaRPr lang="es-E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Standards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 smtClean="0"/>
              <a:t>R-SO.1: Support the development of free and user-friendly tools to edit, deploy, re-arrange, and play educational content</a:t>
            </a:r>
          </a:p>
          <a:p>
            <a:endParaRPr lang="en-GB" b="1" dirty="0" smtClean="0"/>
          </a:p>
          <a:p>
            <a:r>
              <a:rPr lang="en-GB" b="1" dirty="0" smtClean="0"/>
              <a:t>R-SO.2: Provide community-based conformance competence forums</a:t>
            </a:r>
          </a:p>
          <a:p>
            <a:endParaRPr lang="en-GB" b="1" dirty="0" smtClean="0"/>
          </a:p>
          <a:p>
            <a:r>
              <a:rPr lang="en-GB" b="1" dirty="0" smtClean="0"/>
              <a:t>R-SO.3: Support the development of application profiles and domains profiles of existing standards reflecting what is used in common practice</a:t>
            </a:r>
          </a:p>
          <a:p>
            <a:endParaRPr lang="en-GB" b="1" dirty="0" smtClean="0"/>
          </a:p>
          <a:p>
            <a:r>
              <a:rPr lang="en-GB" b="1" dirty="0" smtClean="0"/>
              <a:t>R-SO.4: Maintain backward compatibility</a:t>
            </a:r>
          </a:p>
          <a:p>
            <a:endParaRPr lang="en-GB" b="1" dirty="0" smtClean="0"/>
          </a:p>
          <a:p>
            <a:r>
              <a:rPr lang="en-GB" b="1" dirty="0" smtClean="0"/>
              <a:t>R-SO.5: Do not encode controlled vocabularies in bindings</a:t>
            </a:r>
          </a:p>
          <a:p>
            <a:endParaRPr lang="en-GB" b="1" dirty="0" smtClean="0"/>
          </a:p>
          <a:p>
            <a:r>
              <a:rPr lang="en-GB" b="1" dirty="0" smtClean="0"/>
              <a:t>R-SO.6: Uniquely identify each controlled vocabulary and controlled vocabulary term and only use identifiers in metadata </a:t>
            </a:r>
            <a:r>
              <a:rPr lang="en-GB" b="1" dirty="0" smtClean="0"/>
              <a:t>records</a:t>
            </a:r>
            <a:endParaRPr lang="es-E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636</Words>
  <Application>Microsoft Macintosh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Recommendations</vt:lpstr>
      <vt:lpstr>The ASPECT Recommendations</vt:lpstr>
      <vt:lpstr>General Recommendations</vt:lpstr>
      <vt:lpstr>Content Providers and Repository Owners (i/iii)</vt:lpstr>
      <vt:lpstr>Content Providers and Repository Owners (ii/iii)</vt:lpstr>
      <vt:lpstr>Content Providers and Repository Owners (iii/iii)</vt:lpstr>
      <vt:lpstr>Tools Providers</vt:lpstr>
      <vt:lpstr>Federation and Discovery Service Builders</vt:lpstr>
      <vt:lpstr>Standards Organizations</vt:lpstr>
      <vt:lpstr>For More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eQNet</dc:title>
  <dc:creator>Elena Shulman</dc:creator>
  <cp:lastModifiedBy>David Massart</cp:lastModifiedBy>
  <cp:revision>14</cp:revision>
  <dcterms:created xsi:type="dcterms:W3CDTF">2011-05-18T06:40:48Z</dcterms:created>
  <dcterms:modified xsi:type="dcterms:W3CDTF">2011-05-18T06:56:36Z</dcterms:modified>
</cp:coreProperties>
</file>