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1" r:id="rId1"/>
  </p:sldMasterIdLst>
  <p:notesMasterIdLst>
    <p:notesMasterId r:id="rId53"/>
  </p:notesMasterIdLst>
  <p:sldIdLst>
    <p:sldId id="256" r:id="rId2"/>
    <p:sldId id="290" r:id="rId3"/>
    <p:sldId id="291" r:id="rId4"/>
    <p:sldId id="296" r:id="rId5"/>
    <p:sldId id="297" r:id="rId6"/>
    <p:sldId id="292" r:id="rId7"/>
    <p:sldId id="293" r:id="rId8"/>
    <p:sldId id="294" r:id="rId9"/>
    <p:sldId id="295"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259" r:id="rId23"/>
    <p:sldId id="266" r:id="rId24"/>
    <p:sldId id="265" r:id="rId25"/>
    <p:sldId id="264" r:id="rId26"/>
    <p:sldId id="268" r:id="rId27"/>
    <p:sldId id="269"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6" r:id="rId42"/>
    <p:sldId id="327" r:id="rId43"/>
    <p:sldId id="328" r:id="rId44"/>
    <p:sldId id="329" r:id="rId45"/>
    <p:sldId id="333" r:id="rId46"/>
    <p:sldId id="330" r:id="rId47"/>
    <p:sldId id="325" r:id="rId48"/>
    <p:sldId id="331" r:id="rId49"/>
    <p:sldId id="332" r:id="rId50"/>
    <p:sldId id="267" r:id="rId51"/>
    <p:sldId id="298" r:id="rId52"/>
  </p:sldIdLst>
  <p:sldSz cx="12801600" cy="9601200" type="A3"/>
  <p:notesSz cx="6858000" cy="9144000"/>
  <p:defaultTextStyle>
    <a:defPPr>
      <a:defRPr lang="en-US"/>
    </a:defPPr>
    <a:lvl1pPr marL="0" algn="l" defTabSz="639156" rtl="0" eaLnBrk="1" latinLnBrk="0" hangingPunct="1">
      <a:defRPr sz="2500" kern="1200">
        <a:solidFill>
          <a:schemeClr val="tx1"/>
        </a:solidFill>
        <a:latin typeface="+mn-lt"/>
        <a:ea typeface="+mn-ea"/>
        <a:cs typeface="+mn-cs"/>
      </a:defRPr>
    </a:lvl1pPr>
    <a:lvl2pPr marL="639156" algn="l" defTabSz="639156" rtl="0" eaLnBrk="1" latinLnBrk="0" hangingPunct="1">
      <a:defRPr sz="2500" kern="1200">
        <a:solidFill>
          <a:schemeClr val="tx1"/>
        </a:solidFill>
        <a:latin typeface="+mn-lt"/>
        <a:ea typeface="+mn-ea"/>
        <a:cs typeface="+mn-cs"/>
      </a:defRPr>
    </a:lvl2pPr>
    <a:lvl3pPr marL="1278312" algn="l" defTabSz="639156" rtl="0" eaLnBrk="1" latinLnBrk="0" hangingPunct="1">
      <a:defRPr sz="2500" kern="1200">
        <a:solidFill>
          <a:schemeClr val="tx1"/>
        </a:solidFill>
        <a:latin typeface="+mn-lt"/>
        <a:ea typeface="+mn-ea"/>
        <a:cs typeface="+mn-cs"/>
      </a:defRPr>
    </a:lvl3pPr>
    <a:lvl4pPr marL="1917469" algn="l" defTabSz="639156" rtl="0" eaLnBrk="1" latinLnBrk="0" hangingPunct="1">
      <a:defRPr sz="2500" kern="1200">
        <a:solidFill>
          <a:schemeClr val="tx1"/>
        </a:solidFill>
        <a:latin typeface="+mn-lt"/>
        <a:ea typeface="+mn-ea"/>
        <a:cs typeface="+mn-cs"/>
      </a:defRPr>
    </a:lvl4pPr>
    <a:lvl5pPr marL="2556628" algn="l" defTabSz="639156" rtl="0" eaLnBrk="1" latinLnBrk="0" hangingPunct="1">
      <a:defRPr sz="2500" kern="1200">
        <a:solidFill>
          <a:schemeClr val="tx1"/>
        </a:solidFill>
        <a:latin typeface="+mn-lt"/>
        <a:ea typeface="+mn-ea"/>
        <a:cs typeface="+mn-cs"/>
      </a:defRPr>
    </a:lvl5pPr>
    <a:lvl6pPr marL="3195793" algn="l" defTabSz="639156" rtl="0" eaLnBrk="1" latinLnBrk="0" hangingPunct="1">
      <a:defRPr sz="2500" kern="1200">
        <a:solidFill>
          <a:schemeClr val="tx1"/>
        </a:solidFill>
        <a:latin typeface="+mn-lt"/>
        <a:ea typeface="+mn-ea"/>
        <a:cs typeface="+mn-cs"/>
      </a:defRPr>
    </a:lvl6pPr>
    <a:lvl7pPr marL="3834953" algn="l" defTabSz="639156" rtl="0" eaLnBrk="1" latinLnBrk="0" hangingPunct="1">
      <a:defRPr sz="2500" kern="1200">
        <a:solidFill>
          <a:schemeClr val="tx1"/>
        </a:solidFill>
        <a:latin typeface="+mn-lt"/>
        <a:ea typeface="+mn-ea"/>
        <a:cs typeface="+mn-cs"/>
      </a:defRPr>
    </a:lvl7pPr>
    <a:lvl8pPr marL="4474112" algn="l" defTabSz="639156" rtl="0" eaLnBrk="1" latinLnBrk="0" hangingPunct="1">
      <a:defRPr sz="2500" kern="1200">
        <a:solidFill>
          <a:schemeClr val="tx1"/>
        </a:solidFill>
        <a:latin typeface="+mn-lt"/>
        <a:ea typeface="+mn-ea"/>
        <a:cs typeface="+mn-cs"/>
      </a:defRPr>
    </a:lvl8pPr>
    <a:lvl9pPr marL="5113272" algn="l" defTabSz="639156"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scaleToFitPaper="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36" d="100"/>
          <a:sy n="36" d="100"/>
        </p:scale>
        <p:origin x="-1040" y="-96"/>
      </p:cViewPr>
      <p:guideLst>
        <p:guide orient="horz" pos="3024"/>
        <p:guide pos="403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0495C-0678-1543-9ABC-ADCB3659DFBC}" type="datetimeFigureOut">
              <a:rPr lang="en-US" smtClean="0"/>
              <a:pPr/>
              <a:t>3/15/12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31147E-70FE-0B41-A738-30F51B6A19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639156" rtl="0" eaLnBrk="1" latinLnBrk="0" hangingPunct="1">
      <a:defRPr sz="1700" kern="1200">
        <a:solidFill>
          <a:schemeClr val="tx1"/>
        </a:solidFill>
        <a:latin typeface="+mn-lt"/>
        <a:ea typeface="+mn-ea"/>
        <a:cs typeface="+mn-cs"/>
      </a:defRPr>
    </a:lvl1pPr>
    <a:lvl2pPr marL="639156" algn="l" defTabSz="639156" rtl="0" eaLnBrk="1" latinLnBrk="0" hangingPunct="1">
      <a:defRPr sz="1700" kern="1200">
        <a:solidFill>
          <a:schemeClr val="tx1"/>
        </a:solidFill>
        <a:latin typeface="+mn-lt"/>
        <a:ea typeface="+mn-ea"/>
        <a:cs typeface="+mn-cs"/>
      </a:defRPr>
    </a:lvl2pPr>
    <a:lvl3pPr marL="1278312" algn="l" defTabSz="639156" rtl="0" eaLnBrk="1" latinLnBrk="0" hangingPunct="1">
      <a:defRPr sz="1700" kern="1200">
        <a:solidFill>
          <a:schemeClr val="tx1"/>
        </a:solidFill>
        <a:latin typeface="+mn-lt"/>
        <a:ea typeface="+mn-ea"/>
        <a:cs typeface="+mn-cs"/>
      </a:defRPr>
    </a:lvl3pPr>
    <a:lvl4pPr marL="1917469" algn="l" defTabSz="639156" rtl="0" eaLnBrk="1" latinLnBrk="0" hangingPunct="1">
      <a:defRPr sz="1700" kern="1200">
        <a:solidFill>
          <a:schemeClr val="tx1"/>
        </a:solidFill>
        <a:latin typeface="+mn-lt"/>
        <a:ea typeface="+mn-ea"/>
        <a:cs typeface="+mn-cs"/>
      </a:defRPr>
    </a:lvl4pPr>
    <a:lvl5pPr marL="2556628" algn="l" defTabSz="639156" rtl="0" eaLnBrk="1" latinLnBrk="0" hangingPunct="1">
      <a:defRPr sz="1700" kern="1200">
        <a:solidFill>
          <a:schemeClr val="tx1"/>
        </a:solidFill>
        <a:latin typeface="+mn-lt"/>
        <a:ea typeface="+mn-ea"/>
        <a:cs typeface="+mn-cs"/>
      </a:defRPr>
    </a:lvl5pPr>
    <a:lvl6pPr marL="3195793" algn="l" defTabSz="639156" rtl="0" eaLnBrk="1" latinLnBrk="0" hangingPunct="1">
      <a:defRPr sz="1700" kern="1200">
        <a:solidFill>
          <a:schemeClr val="tx1"/>
        </a:solidFill>
        <a:latin typeface="+mn-lt"/>
        <a:ea typeface="+mn-ea"/>
        <a:cs typeface="+mn-cs"/>
      </a:defRPr>
    </a:lvl6pPr>
    <a:lvl7pPr marL="3834953" algn="l" defTabSz="639156" rtl="0" eaLnBrk="1" latinLnBrk="0" hangingPunct="1">
      <a:defRPr sz="1700" kern="1200">
        <a:solidFill>
          <a:schemeClr val="tx1"/>
        </a:solidFill>
        <a:latin typeface="+mn-lt"/>
        <a:ea typeface="+mn-ea"/>
        <a:cs typeface="+mn-cs"/>
      </a:defRPr>
    </a:lvl7pPr>
    <a:lvl8pPr marL="4474112" algn="l" defTabSz="639156" rtl="0" eaLnBrk="1" latinLnBrk="0" hangingPunct="1">
      <a:defRPr sz="1700" kern="1200">
        <a:solidFill>
          <a:schemeClr val="tx1"/>
        </a:solidFill>
        <a:latin typeface="+mn-lt"/>
        <a:ea typeface="+mn-ea"/>
        <a:cs typeface="+mn-cs"/>
      </a:defRPr>
    </a:lvl8pPr>
    <a:lvl9pPr marL="5113272" algn="l" defTabSz="63915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4EDBAEA8-AB07-5344-9E0C-00EF5405DCCC}" type="slidenum">
              <a:rPr lang="en-US"/>
              <a:pPr/>
              <a:t>3</a:t>
            </a:fld>
            <a:endParaRPr lang="en-US"/>
          </a:p>
        </p:txBody>
      </p:sp>
      <p:sp>
        <p:nvSpPr>
          <p:cNvPr id="153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88900" indent="12700" eaLnBrk="1" hangingPunct="1">
              <a:buFont typeface="Wingdings" charset="2"/>
              <a:buNone/>
            </a:pPr>
            <a:r>
              <a:rPr lang="en-US" b="1" dirty="0" smtClean="0">
                <a:ea typeface="ＭＳ Ｐゴシック" charset="-128"/>
                <a:cs typeface="ＭＳ Ｐゴシック" charset="-128"/>
              </a:rPr>
              <a:t>Learning Object:</a:t>
            </a:r>
          </a:p>
          <a:p>
            <a:pPr marL="88900" indent="12700" eaLnBrk="1" hangingPunct="1">
              <a:buFont typeface="Wingdings" charset="2"/>
              <a:buNone/>
            </a:pPr>
            <a:r>
              <a:rPr lang="en-US" dirty="0" smtClean="0">
                <a:ea typeface="ＭＳ Ｐゴシック" charset="-128"/>
                <a:cs typeface="ＭＳ Ｐゴシック" charset="-128"/>
              </a:rPr>
              <a:t>Anything digital used for learning and/or teaching</a:t>
            </a:r>
          </a:p>
          <a:p>
            <a:pPr marL="88900" indent="12700" eaLnBrk="1" hangingPunct="1">
              <a:buFont typeface="Wingdings" charset="2"/>
              <a:buNone/>
            </a:pPr>
            <a:r>
              <a:rPr lang="en-US" b="1" dirty="0" smtClean="0">
                <a:ea typeface="ＭＳ Ｐゴシック" charset="-128"/>
                <a:cs typeface="ＭＳ Ｐゴシック" charset="-128"/>
              </a:rPr>
              <a:t>Learning Object Metadata:</a:t>
            </a:r>
          </a:p>
          <a:p>
            <a:pPr marL="88900" indent="12700" eaLnBrk="1" hangingPunct="1">
              <a:buFont typeface="Wingdings" charset="2"/>
              <a:buNone/>
            </a:pPr>
            <a:r>
              <a:rPr lang="en-US" dirty="0" smtClean="0">
                <a:ea typeface="ＭＳ Ｐゴシック" charset="-128"/>
                <a:cs typeface="ＭＳ Ｐゴシック" charset="-128"/>
              </a:rPr>
              <a:t>Machine-readable description of learning resources </a:t>
            </a:r>
          </a:p>
          <a:p>
            <a:pPr marL="88900" indent="12700" eaLnBrk="1" hangingPunct="1">
              <a:buFont typeface="Wingdings" charset="2"/>
              <a:buNone/>
            </a:pPr>
            <a:r>
              <a:rPr lang="en-US" b="1" smtClean="0">
                <a:ea typeface="ＭＳ Ｐゴシック" charset="-128"/>
                <a:cs typeface="ＭＳ Ｐゴシック" charset="-128"/>
              </a:rPr>
              <a:t>Learning Object </a:t>
            </a:r>
            <a:r>
              <a:rPr lang="en-US" b="1" dirty="0" smtClean="0">
                <a:ea typeface="ＭＳ Ｐゴシック" charset="-128"/>
                <a:cs typeface="ＭＳ Ｐゴシック" charset="-128"/>
              </a:rPr>
              <a:t>Repository:</a:t>
            </a:r>
          </a:p>
          <a:p>
            <a:pPr marL="88900" indent="12700" eaLnBrk="1" hangingPunct="1">
              <a:buFont typeface="Wingdings" charset="2"/>
              <a:buNone/>
            </a:pPr>
            <a:r>
              <a:rPr lang="en-US" dirty="0" smtClean="0">
                <a:ea typeface="ＭＳ Ｐゴシック" charset="-128"/>
                <a:cs typeface="ＭＳ Ｐゴシック" charset="-128"/>
              </a:rPr>
              <a:t>Software system for managing learning resources and their metadata</a:t>
            </a:r>
          </a:p>
          <a:p>
            <a:endParaRPr lang="en-US" dirty="0"/>
          </a:p>
        </p:txBody>
      </p:sp>
      <p:sp>
        <p:nvSpPr>
          <p:cNvPr id="4" name="Slide Number Placeholder 3"/>
          <p:cNvSpPr>
            <a:spLocks noGrp="1"/>
          </p:cNvSpPr>
          <p:nvPr>
            <p:ph type="sldNum" sz="quarter" idx="10"/>
          </p:nvPr>
        </p:nvSpPr>
        <p:spPr/>
        <p:txBody>
          <a:bodyPr/>
          <a:lstStyle/>
          <a:p>
            <a:pPr>
              <a:defRPr/>
            </a:pPr>
            <a:fld id="{789A7BD8-8173-5449-8055-0A4D5DE684B5}" type="slidenum">
              <a:rPr lang="en-GB" smtClean="0"/>
              <a:pPr>
                <a:defRPr/>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88900" indent="12700" eaLnBrk="1" hangingPunct="1">
              <a:buFont typeface="Wingdings" charset="2"/>
              <a:buNone/>
            </a:pPr>
            <a:r>
              <a:rPr lang="en-US" b="1" dirty="0" smtClean="0">
                <a:ea typeface="ＭＳ Ｐゴシック" charset="-128"/>
                <a:cs typeface="ＭＳ Ｐゴシック" charset="-128"/>
              </a:rPr>
              <a:t>Learning Object:</a:t>
            </a:r>
          </a:p>
          <a:p>
            <a:pPr marL="88900" indent="12700" eaLnBrk="1" hangingPunct="1">
              <a:buFont typeface="Wingdings" charset="2"/>
              <a:buNone/>
            </a:pPr>
            <a:r>
              <a:rPr lang="en-US" dirty="0" smtClean="0">
                <a:ea typeface="ＭＳ Ｐゴシック" charset="-128"/>
                <a:cs typeface="ＭＳ Ｐゴシック" charset="-128"/>
              </a:rPr>
              <a:t>Anything digital used for learning and/or teaching</a:t>
            </a:r>
          </a:p>
          <a:p>
            <a:pPr marL="88900" indent="12700" eaLnBrk="1" hangingPunct="1">
              <a:buFont typeface="Wingdings" charset="2"/>
              <a:buNone/>
            </a:pPr>
            <a:r>
              <a:rPr lang="en-US" b="1" dirty="0" smtClean="0">
                <a:ea typeface="ＭＳ Ｐゴシック" charset="-128"/>
                <a:cs typeface="ＭＳ Ｐゴシック" charset="-128"/>
              </a:rPr>
              <a:t>Learning Object Metadata:</a:t>
            </a:r>
          </a:p>
          <a:p>
            <a:pPr marL="88900" indent="12700" eaLnBrk="1" hangingPunct="1">
              <a:buFont typeface="Wingdings" charset="2"/>
              <a:buNone/>
            </a:pPr>
            <a:r>
              <a:rPr lang="en-US" dirty="0" smtClean="0">
                <a:ea typeface="ＭＳ Ｐゴシック" charset="-128"/>
                <a:cs typeface="ＭＳ Ｐゴシック" charset="-128"/>
              </a:rPr>
              <a:t>Machine-readable description of learning resources </a:t>
            </a:r>
          </a:p>
          <a:p>
            <a:pPr marL="88900" indent="12700" eaLnBrk="1" hangingPunct="1">
              <a:buFont typeface="Wingdings" charset="2"/>
              <a:buNone/>
            </a:pPr>
            <a:r>
              <a:rPr lang="en-US" b="1" smtClean="0">
                <a:ea typeface="ＭＳ Ｐゴシック" charset="-128"/>
                <a:cs typeface="ＭＳ Ｐゴシック" charset="-128"/>
              </a:rPr>
              <a:t>Learning Object </a:t>
            </a:r>
            <a:r>
              <a:rPr lang="en-US" b="1" dirty="0" smtClean="0">
                <a:ea typeface="ＭＳ Ｐゴシック" charset="-128"/>
                <a:cs typeface="ＭＳ Ｐゴシック" charset="-128"/>
              </a:rPr>
              <a:t>Repository:</a:t>
            </a:r>
          </a:p>
          <a:p>
            <a:pPr marL="88900" indent="12700" eaLnBrk="1" hangingPunct="1">
              <a:buFont typeface="Wingdings" charset="2"/>
              <a:buNone/>
            </a:pPr>
            <a:r>
              <a:rPr lang="en-US" dirty="0" smtClean="0">
                <a:ea typeface="ＭＳ Ｐゴシック" charset="-128"/>
                <a:cs typeface="ＭＳ Ｐゴシック" charset="-128"/>
              </a:rPr>
              <a:t>Software system for managing learning resources and their metadata</a:t>
            </a:r>
          </a:p>
          <a:p>
            <a:endParaRPr lang="en-US" dirty="0"/>
          </a:p>
        </p:txBody>
      </p:sp>
      <p:sp>
        <p:nvSpPr>
          <p:cNvPr id="4" name="Slide Number Placeholder 3"/>
          <p:cNvSpPr>
            <a:spLocks noGrp="1"/>
          </p:cNvSpPr>
          <p:nvPr>
            <p:ph type="sldNum" sz="quarter" idx="10"/>
          </p:nvPr>
        </p:nvSpPr>
        <p:spPr/>
        <p:txBody>
          <a:bodyPr/>
          <a:lstStyle/>
          <a:p>
            <a:pPr>
              <a:defRPr/>
            </a:pPr>
            <a:fld id="{789A7BD8-8173-5449-8055-0A4D5DE684B5}" type="slidenum">
              <a:rPr lang="en-GB" smtClean="0"/>
              <a:pPr>
                <a:defRPr/>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88900" indent="12700" eaLnBrk="1" hangingPunct="1">
              <a:buFont typeface="Wingdings" charset="2"/>
              <a:buNone/>
            </a:pPr>
            <a:r>
              <a:rPr lang="en-US" b="1" dirty="0" smtClean="0">
                <a:ea typeface="ＭＳ Ｐゴシック" charset="-128"/>
                <a:cs typeface="ＭＳ Ｐゴシック" charset="-128"/>
              </a:rPr>
              <a:t>Learning Object:</a:t>
            </a:r>
          </a:p>
          <a:p>
            <a:pPr marL="88900" indent="12700" eaLnBrk="1" hangingPunct="1">
              <a:buFont typeface="Wingdings" charset="2"/>
              <a:buNone/>
            </a:pPr>
            <a:r>
              <a:rPr lang="en-US" dirty="0" smtClean="0">
                <a:ea typeface="ＭＳ Ｐゴシック" charset="-128"/>
                <a:cs typeface="ＭＳ Ｐゴシック" charset="-128"/>
              </a:rPr>
              <a:t>Anything digital used for learning and/or teaching</a:t>
            </a:r>
          </a:p>
          <a:p>
            <a:pPr marL="88900" indent="12700" eaLnBrk="1" hangingPunct="1">
              <a:buFont typeface="Wingdings" charset="2"/>
              <a:buNone/>
            </a:pPr>
            <a:r>
              <a:rPr lang="en-US" b="1" dirty="0" smtClean="0">
                <a:ea typeface="ＭＳ Ｐゴシック" charset="-128"/>
                <a:cs typeface="ＭＳ Ｐゴシック" charset="-128"/>
              </a:rPr>
              <a:t>Learning Object Metadata:</a:t>
            </a:r>
          </a:p>
          <a:p>
            <a:pPr marL="88900" indent="12700" eaLnBrk="1" hangingPunct="1">
              <a:buFont typeface="Wingdings" charset="2"/>
              <a:buNone/>
            </a:pPr>
            <a:r>
              <a:rPr lang="en-US" dirty="0" smtClean="0">
                <a:ea typeface="ＭＳ Ｐゴシック" charset="-128"/>
                <a:cs typeface="ＭＳ Ｐゴシック" charset="-128"/>
              </a:rPr>
              <a:t>Machine-readable description of learning resources </a:t>
            </a:r>
          </a:p>
          <a:p>
            <a:pPr marL="88900" indent="12700" eaLnBrk="1" hangingPunct="1">
              <a:buFont typeface="Wingdings" charset="2"/>
              <a:buNone/>
            </a:pPr>
            <a:r>
              <a:rPr lang="en-US" b="1" smtClean="0">
                <a:ea typeface="ＭＳ Ｐゴシック" charset="-128"/>
                <a:cs typeface="ＭＳ Ｐゴシック" charset="-128"/>
              </a:rPr>
              <a:t>Learning Object </a:t>
            </a:r>
            <a:r>
              <a:rPr lang="en-US" b="1" dirty="0" smtClean="0">
                <a:ea typeface="ＭＳ Ｐゴシック" charset="-128"/>
                <a:cs typeface="ＭＳ Ｐゴシック" charset="-128"/>
              </a:rPr>
              <a:t>Repository:</a:t>
            </a:r>
          </a:p>
          <a:p>
            <a:pPr marL="88900" indent="12700" eaLnBrk="1" hangingPunct="1">
              <a:buFont typeface="Wingdings" charset="2"/>
              <a:buNone/>
            </a:pPr>
            <a:r>
              <a:rPr lang="en-US" dirty="0" smtClean="0">
                <a:ea typeface="ＭＳ Ｐゴシック" charset="-128"/>
                <a:cs typeface="ＭＳ Ｐゴシック" charset="-128"/>
              </a:rPr>
              <a:t>Software system for managing learning resources and their metadata</a:t>
            </a:r>
          </a:p>
          <a:p>
            <a:endParaRPr lang="en-US" dirty="0"/>
          </a:p>
        </p:txBody>
      </p:sp>
      <p:sp>
        <p:nvSpPr>
          <p:cNvPr id="4" name="Slide Number Placeholder 3"/>
          <p:cNvSpPr>
            <a:spLocks noGrp="1"/>
          </p:cNvSpPr>
          <p:nvPr>
            <p:ph type="sldNum" sz="quarter" idx="10"/>
          </p:nvPr>
        </p:nvSpPr>
        <p:spPr/>
        <p:txBody>
          <a:bodyPr/>
          <a:lstStyle/>
          <a:p>
            <a:pPr>
              <a:defRPr/>
            </a:pPr>
            <a:fld id="{789A7BD8-8173-5449-8055-0A4D5DE684B5}" type="slidenum">
              <a:rPr lang="en-GB" smtClean="0"/>
              <a:pPr>
                <a:defRPr/>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88900" indent="12700" eaLnBrk="1" hangingPunct="1">
              <a:buFont typeface="Wingdings" charset="2"/>
              <a:buNone/>
            </a:pPr>
            <a:r>
              <a:rPr lang="en-US" b="1" dirty="0" smtClean="0">
                <a:ea typeface="ＭＳ Ｐゴシック" charset="-128"/>
                <a:cs typeface="ＭＳ Ｐゴシック" charset="-128"/>
              </a:rPr>
              <a:t>Learning Object:</a:t>
            </a:r>
          </a:p>
          <a:p>
            <a:pPr marL="88900" indent="12700" eaLnBrk="1" hangingPunct="1">
              <a:buFont typeface="Wingdings" charset="2"/>
              <a:buNone/>
            </a:pPr>
            <a:r>
              <a:rPr lang="en-US" dirty="0" smtClean="0">
                <a:ea typeface="ＭＳ Ｐゴシック" charset="-128"/>
                <a:cs typeface="ＭＳ Ｐゴシック" charset="-128"/>
              </a:rPr>
              <a:t>Anything digital used for learning and/or teaching</a:t>
            </a:r>
          </a:p>
          <a:p>
            <a:pPr marL="88900" indent="12700" eaLnBrk="1" hangingPunct="1">
              <a:buFont typeface="Wingdings" charset="2"/>
              <a:buNone/>
            </a:pPr>
            <a:r>
              <a:rPr lang="en-US" b="1" dirty="0" smtClean="0">
                <a:ea typeface="ＭＳ Ｐゴシック" charset="-128"/>
                <a:cs typeface="ＭＳ Ｐゴシック" charset="-128"/>
              </a:rPr>
              <a:t>Learning Object Metadata:</a:t>
            </a:r>
          </a:p>
          <a:p>
            <a:pPr marL="88900" indent="12700" eaLnBrk="1" hangingPunct="1">
              <a:buFont typeface="Wingdings" charset="2"/>
              <a:buNone/>
            </a:pPr>
            <a:r>
              <a:rPr lang="en-US" dirty="0" smtClean="0">
                <a:ea typeface="ＭＳ Ｐゴシック" charset="-128"/>
                <a:cs typeface="ＭＳ Ｐゴシック" charset="-128"/>
              </a:rPr>
              <a:t>Machine-readable description of learning resources </a:t>
            </a:r>
          </a:p>
          <a:p>
            <a:pPr marL="88900" indent="12700" eaLnBrk="1" hangingPunct="1">
              <a:buFont typeface="Wingdings" charset="2"/>
              <a:buNone/>
            </a:pPr>
            <a:r>
              <a:rPr lang="en-US" b="1" smtClean="0">
                <a:ea typeface="ＭＳ Ｐゴシック" charset="-128"/>
                <a:cs typeface="ＭＳ Ｐゴシック" charset="-128"/>
              </a:rPr>
              <a:t>Learning Object </a:t>
            </a:r>
            <a:r>
              <a:rPr lang="en-US" b="1" dirty="0" smtClean="0">
                <a:ea typeface="ＭＳ Ｐゴシック" charset="-128"/>
                <a:cs typeface="ＭＳ Ｐゴシック" charset="-128"/>
              </a:rPr>
              <a:t>Repository:</a:t>
            </a:r>
          </a:p>
          <a:p>
            <a:pPr marL="88900" indent="12700" eaLnBrk="1" hangingPunct="1">
              <a:buFont typeface="Wingdings" charset="2"/>
              <a:buNone/>
            </a:pPr>
            <a:r>
              <a:rPr lang="en-US" dirty="0" smtClean="0">
                <a:ea typeface="ＭＳ Ｐゴシック" charset="-128"/>
                <a:cs typeface="ＭＳ Ｐゴシック" charset="-128"/>
              </a:rPr>
              <a:t>Software system for managing learning resources and their metadata</a:t>
            </a:r>
          </a:p>
          <a:p>
            <a:endParaRPr lang="en-US" dirty="0"/>
          </a:p>
        </p:txBody>
      </p:sp>
      <p:sp>
        <p:nvSpPr>
          <p:cNvPr id="4" name="Slide Number Placeholder 3"/>
          <p:cNvSpPr>
            <a:spLocks noGrp="1"/>
          </p:cNvSpPr>
          <p:nvPr>
            <p:ph type="sldNum" sz="quarter" idx="10"/>
          </p:nvPr>
        </p:nvSpPr>
        <p:spPr/>
        <p:txBody>
          <a:bodyPr/>
          <a:lstStyle/>
          <a:p>
            <a:pPr>
              <a:defRPr/>
            </a:pPr>
            <a:fld id="{789A7BD8-8173-5449-8055-0A4D5DE684B5}" type="slidenum">
              <a:rPr lang="en-GB" smtClean="0"/>
              <a:pPr>
                <a:defRPr/>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88900" indent="12700" eaLnBrk="1" hangingPunct="1">
              <a:buFont typeface="Wingdings" charset="2"/>
              <a:buNone/>
            </a:pPr>
            <a:r>
              <a:rPr lang="en-US" b="1" dirty="0" smtClean="0">
                <a:ea typeface="ＭＳ Ｐゴシック" charset="-128"/>
                <a:cs typeface="ＭＳ Ｐゴシック" charset="-128"/>
              </a:rPr>
              <a:t>Learning Object:</a:t>
            </a:r>
          </a:p>
          <a:p>
            <a:pPr marL="88900" indent="12700" eaLnBrk="1" hangingPunct="1">
              <a:buFont typeface="Wingdings" charset="2"/>
              <a:buNone/>
            </a:pPr>
            <a:r>
              <a:rPr lang="en-US" dirty="0" smtClean="0">
                <a:ea typeface="ＭＳ Ｐゴシック" charset="-128"/>
                <a:cs typeface="ＭＳ Ｐゴシック" charset="-128"/>
              </a:rPr>
              <a:t>Anything digital used for learning and/or teaching</a:t>
            </a:r>
          </a:p>
          <a:p>
            <a:pPr marL="88900" indent="12700" eaLnBrk="1" hangingPunct="1">
              <a:buFont typeface="Wingdings" charset="2"/>
              <a:buNone/>
            </a:pPr>
            <a:r>
              <a:rPr lang="en-US" b="1" dirty="0" smtClean="0">
                <a:ea typeface="ＭＳ Ｐゴシック" charset="-128"/>
                <a:cs typeface="ＭＳ Ｐゴシック" charset="-128"/>
              </a:rPr>
              <a:t>Learning Object Metadata:</a:t>
            </a:r>
          </a:p>
          <a:p>
            <a:pPr marL="88900" indent="12700" eaLnBrk="1" hangingPunct="1">
              <a:buFont typeface="Wingdings" charset="2"/>
              <a:buNone/>
            </a:pPr>
            <a:r>
              <a:rPr lang="en-US" dirty="0" smtClean="0">
                <a:ea typeface="ＭＳ Ｐゴシック" charset="-128"/>
                <a:cs typeface="ＭＳ Ｐゴシック" charset="-128"/>
              </a:rPr>
              <a:t>Machine-readable description of learning resources </a:t>
            </a:r>
          </a:p>
          <a:p>
            <a:pPr marL="88900" indent="12700" eaLnBrk="1" hangingPunct="1">
              <a:buFont typeface="Wingdings" charset="2"/>
              <a:buNone/>
            </a:pPr>
            <a:r>
              <a:rPr lang="en-US" b="1" smtClean="0">
                <a:ea typeface="ＭＳ Ｐゴシック" charset="-128"/>
                <a:cs typeface="ＭＳ Ｐゴシック" charset="-128"/>
              </a:rPr>
              <a:t>Learning Object </a:t>
            </a:r>
            <a:r>
              <a:rPr lang="en-US" b="1" dirty="0" smtClean="0">
                <a:ea typeface="ＭＳ Ｐゴシック" charset="-128"/>
                <a:cs typeface="ＭＳ Ｐゴシック" charset="-128"/>
              </a:rPr>
              <a:t>Repository:</a:t>
            </a:r>
          </a:p>
          <a:p>
            <a:pPr marL="88900" indent="12700" eaLnBrk="1" hangingPunct="1">
              <a:buFont typeface="Wingdings" charset="2"/>
              <a:buNone/>
            </a:pPr>
            <a:r>
              <a:rPr lang="en-US" dirty="0" smtClean="0">
                <a:ea typeface="ＭＳ Ｐゴシック" charset="-128"/>
                <a:cs typeface="ＭＳ Ｐゴシック" charset="-128"/>
              </a:rPr>
              <a:t>Software system for managing learning resources and their metadata</a:t>
            </a:r>
          </a:p>
          <a:p>
            <a:endParaRPr lang="en-US" dirty="0"/>
          </a:p>
        </p:txBody>
      </p:sp>
      <p:sp>
        <p:nvSpPr>
          <p:cNvPr id="4" name="Slide Number Placeholder 3"/>
          <p:cNvSpPr>
            <a:spLocks noGrp="1"/>
          </p:cNvSpPr>
          <p:nvPr>
            <p:ph type="sldNum" sz="quarter" idx="10"/>
          </p:nvPr>
        </p:nvSpPr>
        <p:spPr/>
        <p:txBody>
          <a:bodyPr/>
          <a:lstStyle/>
          <a:p>
            <a:pPr>
              <a:defRPr/>
            </a:pPr>
            <a:fld id="{789A7BD8-8173-5449-8055-0A4D5DE684B5}" type="slidenum">
              <a:rPr lang="en-GB" smtClean="0"/>
              <a:pPr>
                <a:defRPr/>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88900" indent="12700" eaLnBrk="1" hangingPunct="1">
              <a:buFont typeface="Wingdings" charset="2"/>
              <a:buNone/>
            </a:pPr>
            <a:r>
              <a:rPr lang="en-US" b="1" dirty="0" smtClean="0">
                <a:ea typeface="ＭＳ Ｐゴシック" charset="-128"/>
                <a:cs typeface="ＭＳ Ｐゴシック" charset="-128"/>
              </a:rPr>
              <a:t>Learning Object:</a:t>
            </a:r>
          </a:p>
          <a:p>
            <a:pPr marL="88900" indent="12700" eaLnBrk="1" hangingPunct="1">
              <a:buFont typeface="Wingdings" charset="2"/>
              <a:buNone/>
            </a:pPr>
            <a:r>
              <a:rPr lang="en-US" dirty="0" smtClean="0">
                <a:ea typeface="ＭＳ Ｐゴシック" charset="-128"/>
                <a:cs typeface="ＭＳ Ｐゴシック" charset="-128"/>
              </a:rPr>
              <a:t>Anything digital used for learning and/or teaching</a:t>
            </a:r>
          </a:p>
          <a:p>
            <a:pPr marL="88900" indent="12700" eaLnBrk="1" hangingPunct="1">
              <a:buFont typeface="Wingdings" charset="2"/>
              <a:buNone/>
            </a:pPr>
            <a:r>
              <a:rPr lang="en-US" b="1" dirty="0" smtClean="0">
                <a:ea typeface="ＭＳ Ｐゴシック" charset="-128"/>
                <a:cs typeface="ＭＳ Ｐゴシック" charset="-128"/>
              </a:rPr>
              <a:t>Learning Object Metadata:</a:t>
            </a:r>
          </a:p>
          <a:p>
            <a:pPr marL="88900" indent="12700" eaLnBrk="1" hangingPunct="1">
              <a:buFont typeface="Wingdings" charset="2"/>
              <a:buNone/>
            </a:pPr>
            <a:r>
              <a:rPr lang="en-US" dirty="0" smtClean="0">
                <a:ea typeface="ＭＳ Ｐゴシック" charset="-128"/>
                <a:cs typeface="ＭＳ Ｐゴシック" charset="-128"/>
              </a:rPr>
              <a:t>Machine-readable description of learning resources </a:t>
            </a:r>
          </a:p>
          <a:p>
            <a:pPr marL="88900" indent="12700" eaLnBrk="1" hangingPunct="1">
              <a:buFont typeface="Wingdings" charset="2"/>
              <a:buNone/>
            </a:pPr>
            <a:r>
              <a:rPr lang="en-US" b="1" smtClean="0">
                <a:ea typeface="ＭＳ Ｐゴシック" charset="-128"/>
                <a:cs typeface="ＭＳ Ｐゴシック" charset="-128"/>
              </a:rPr>
              <a:t>Learning Object </a:t>
            </a:r>
            <a:r>
              <a:rPr lang="en-US" b="1" dirty="0" smtClean="0">
                <a:ea typeface="ＭＳ Ｐゴシック" charset="-128"/>
                <a:cs typeface="ＭＳ Ｐゴシック" charset="-128"/>
              </a:rPr>
              <a:t>Repository:</a:t>
            </a:r>
          </a:p>
          <a:p>
            <a:pPr marL="88900" indent="12700" eaLnBrk="1" hangingPunct="1">
              <a:buFont typeface="Wingdings" charset="2"/>
              <a:buNone/>
            </a:pPr>
            <a:r>
              <a:rPr lang="en-US" dirty="0" smtClean="0">
                <a:ea typeface="ＭＳ Ｐゴシック" charset="-128"/>
                <a:cs typeface="ＭＳ Ｐゴシック" charset="-128"/>
              </a:rPr>
              <a:t>Software system for managing learning resources and their metadata</a:t>
            </a:r>
          </a:p>
          <a:p>
            <a:endParaRPr lang="en-US" dirty="0"/>
          </a:p>
        </p:txBody>
      </p:sp>
      <p:sp>
        <p:nvSpPr>
          <p:cNvPr id="4" name="Slide Number Placeholder 3"/>
          <p:cNvSpPr>
            <a:spLocks noGrp="1"/>
          </p:cNvSpPr>
          <p:nvPr>
            <p:ph type="sldNum" sz="quarter" idx="10"/>
          </p:nvPr>
        </p:nvSpPr>
        <p:spPr/>
        <p:txBody>
          <a:bodyPr/>
          <a:lstStyle/>
          <a:p>
            <a:pPr>
              <a:defRPr/>
            </a:pPr>
            <a:fld id="{789A7BD8-8173-5449-8055-0A4D5DE684B5}" type="slidenum">
              <a:rPr lang="en-GB" smtClean="0"/>
              <a:pPr>
                <a:defRPr/>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88900" indent="12700" eaLnBrk="1" hangingPunct="1">
              <a:buFont typeface="Wingdings" charset="2"/>
              <a:buNone/>
            </a:pPr>
            <a:r>
              <a:rPr lang="en-US" b="1" dirty="0" smtClean="0">
                <a:ea typeface="ＭＳ Ｐゴシック" charset="-128"/>
                <a:cs typeface="ＭＳ Ｐゴシック" charset="-128"/>
              </a:rPr>
              <a:t>Learning Object:</a:t>
            </a:r>
          </a:p>
          <a:p>
            <a:pPr marL="88900" indent="12700" eaLnBrk="1" hangingPunct="1">
              <a:buFont typeface="Wingdings" charset="2"/>
              <a:buNone/>
            </a:pPr>
            <a:r>
              <a:rPr lang="en-US" dirty="0" smtClean="0">
                <a:ea typeface="ＭＳ Ｐゴシック" charset="-128"/>
                <a:cs typeface="ＭＳ Ｐゴシック" charset="-128"/>
              </a:rPr>
              <a:t>Anything digital used for learning and/or teaching</a:t>
            </a:r>
          </a:p>
          <a:p>
            <a:pPr marL="88900" indent="12700" eaLnBrk="1" hangingPunct="1">
              <a:buFont typeface="Wingdings" charset="2"/>
              <a:buNone/>
            </a:pPr>
            <a:r>
              <a:rPr lang="en-US" b="1" dirty="0" smtClean="0">
                <a:ea typeface="ＭＳ Ｐゴシック" charset="-128"/>
                <a:cs typeface="ＭＳ Ｐゴシック" charset="-128"/>
              </a:rPr>
              <a:t>Learning Object Metadata:</a:t>
            </a:r>
          </a:p>
          <a:p>
            <a:pPr marL="88900" indent="12700" eaLnBrk="1" hangingPunct="1">
              <a:buFont typeface="Wingdings" charset="2"/>
              <a:buNone/>
            </a:pPr>
            <a:r>
              <a:rPr lang="en-US" dirty="0" smtClean="0">
                <a:ea typeface="ＭＳ Ｐゴシック" charset="-128"/>
                <a:cs typeface="ＭＳ Ｐゴシック" charset="-128"/>
              </a:rPr>
              <a:t>Machine-readable description of learning resources </a:t>
            </a:r>
          </a:p>
          <a:p>
            <a:pPr marL="88900" indent="12700" eaLnBrk="1" hangingPunct="1">
              <a:buFont typeface="Wingdings" charset="2"/>
              <a:buNone/>
            </a:pPr>
            <a:r>
              <a:rPr lang="en-US" b="1" smtClean="0">
                <a:ea typeface="ＭＳ Ｐゴシック" charset="-128"/>
                <a:cs typeface="ＭＳ Ｐゴシック" charset="-128"/>
              </a:rPr>
              <a:t>Learning Object </a:t>
            </a:r>
            <a:r>
              <a:rPr lang="en-US" b="1" dirty="0" smtClean="0">
                <a:ea typeface="ＭＳ Ｐゴシック" charset="-128"/>
                <a:cs typeface="ＭＳ Ｐゴシック" charset="-128"/>
              </a:rPr>
              <a:t>Repository:</a:t>
            </a:r>
          </a:p>
          <a:p>
            <a:pPr marL="88900" indent="12700" eaLnBrk="1" hangingPunct="1">
              <a:buFont typeface="Wingdings" charset="2"/>
              <a:buNone/>
            </a:pPr>
            <a:r>
              <a:rPr lang="en-US" dirty="0" smtClean="0">
                <a:ea typeface="ＭＳ Ｐゴシック" charset="-128"/>
                <a:cs typeface="ＭＳ Ｐゴシック" charset="-128"/>
              </a:rPr>
              <a:t>Software system for managing learning resources and their metadata</a:t>
            </a:r>
          </a:p>
          <a:p>
            <a:endParaRPr lang="en-US" dirty="0"/>
          </a:p>
        </p:txBody>
      </p:sp>
      <p:sp>
        <p:nvSpPr>
          <p:cNvPr id="4" name="Slide Number Placeholder 3"/>
          <p:cNvSpPr>
            <a:spLocks noGrp="1"/>
          </p:cNvSpPr>
          <p:nvPr>
            <p:ph type="sldNum" sz="quarter" idx="10"/>
          </p:nvPr>
        </p:nvSpPr>
        <p:spPr/>
        <p:txBody>
          <a:bodyPr/>
          <a:lstStyle/>
          <a:p>
            <a:pPr>
              <a:defRPr/>
            </a:pPr>
            <a:fld id="{789A7BD8-8173-5449-8055-0A4D5DE684B5}" type="slidenum">
              <a:rPr lang="en-GB" smtClean="0"/>
              <a:pPr>
                <a:defRPr/>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88900" indent="12700" eaLnBrk="1" hangingPunct="1">
              <a:buFont typeface="Wingdings" charset="2"/>
              <a:buNone/>
            </a:pPr>
            <a:r>
              <a:rPr lang="en-US" b="1" dirty="0" smtClean="0">
                <a:ea typeface="ＭＳ Ｐゴシック" charset="-128"/>
                <a:cs typeface="ＭＳ Ｐゴシック" charset="-128"/>
              </a:rPr>
              <a:t>Learning Object:</a:t>
            </a:r>
          </a:p>
          <a:p>
            <a:pPr marL="88900" indent="12700" eaLnBrk="1" hangingPunct="1">
              <a:buFont typeface="Wingdings" charset="2"/>
              <a:buNone/>
            </a:pPr>
            <a:r>
              <a:rPr lang="en-US" dirty="0" smtClean="0">
                <a:ea typeface="ＭＳ Ｐゴシック" charset="-128"/>
                <a:cs typeface="ＭＳ Ｐゴシック" charset="-128"/>
              </a:rPr>
              <a:t>Anything digital used for learning and/or teaching</a:t>
            </a:r>
          </a:p>
          <a:p>
            <a:pPr marL="88900" indent="12700" eaLnBrk="1" hangingPunct="1">
              <a:buFont typeface="Wingdings" charset="2"/>
              <a:buNone/>
            </a:pPr>
            <a:r>
              <a:rPr lang="en-US" b="1" dirty="0" smtClean="0">
                <a:ea typeface="ＭＳ Ｐゴシック" charset="-128"/>
                <a:cs typeface="ＭＳ Ｐゴシック" charset="-128"/>
              </a:rPr>
              <a:t>Learning Object Metadata:</a:t>
            </a:r>
          </a:p>
          <a:p>
            <a:pPr marL="88900" indent="12700" eaLnBrk="1" hangingPunct="1">
              <a:buFont typeface="Wingdings" charset="2"/>
              <a:buNone/>
            </a:pPr>
            <a:r>
              <a:rPr lang="en-US" dirty="0" smtClean="0">
                <a:ea typeface="ＭＳ Ｐゴシック" charset="-128"/>
                <a:cs typeface="ＭＳ Ｐゴシック" charset="-128"/>
              </a:rPr>
              <a:t>Machine-readable description of learning resources </a:t>
            </a:r>
          </a:p>
          <a:p>
            <a:pPr marL="88900" indent="12700" eaLnBrk="1" hangingPunct="1">
              <a:buFont typeface="Wingdings" charset="2"/>
              <a:buNone/>
            </a:pPr>
            <a:r>
              <a:rPr lang="en-US" b="1" smtClean="0">
                <a:ea typeface="ＭＳ Ｐゴシック" charset="-128"/>
                <a:cs typeface="ＭＳ Ｐゴシック" charset="-128"/>
              </a:rPr>
              <a:t>Learning Object </a:t>
            </a:r>
            <a:r>
              <a:rPr lang="en-US" b="1" dirty="0" smtClean="0">
                <a:ea typeface="ＭＳ Ｐゴシック" charset="-128"/>
                <a:cs typeface="ＭＳ Ｐゴシック" charset="-128"/>
              </a:rPr>
              <a:t>Repository:</a:t>
            </a:r>
          </a:p>
          <a:p>
            <a:pPr marL="88900" indent="12700" eaLnBrk="1" hangingPunct="1">
              <a:buFont typeface="Wingdings" charset="2"/>
              <a:buNone/>
            </a:pPr>
            <a:r>
              <a:rPr lang="en-US" dirty="0" smtClean="0">
                <a:ea typeface="ＭＳ Ｐゴシック" charset="-128"/>
                <a:cs typeface="ＭＳ Ｐゴシック" charset="-128"/>
              </a:rPr>
              <a:t>Software system for managing learning resources and their metadata</a:t>
            </a:r>
          </a:p>
          <a:p>
            <a:endParaRPr lang="en-US" dirty="0"/>
          </a:p>
        </p:txBody>
      </p:sp>
      <p:sp>
        <p:nvSpPr>
          <p:cNvPr id="4" name="Slide Number Placeholder 3"/>
          <p:cNvSpPr>
            <a:spLocks noGrp="1"/>
          </p:cNvSpPr>
          <p:nvPr>
            <p:ph type="sldNum" sz="quarter" idx="10"/>
          </p:nvPr>
        </p:nvSpPr>
        <p:spPr/>
        <p:txBody>
          <a:bodyPr/>
          <a:lstStyle/>
          <a:p>
            <a:pPr>
              <a:defRPr/>
            </a:pPr>
            <a:fld id="{789A7BD8-8173-5449-8055-0A4D5DE684B5}" type="slidenum">
              <a:rPr lang="en-GB" smtClean="0"/>
              <a:pPr>
                <a:defRPr/>
              </a:pPr>
              <a:t>20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88900" indent="12700" eaLnBrk="1" hangingPunct="1">
              <a:buFont typeface="Wingdings" charset="2"/>
              <a:buNone/>
            </a:pPr>
            <a:r>
              <a:rPr lang="en-US" b="1" dirty="0" smtClean="0">
                <a:ea typeface="ＭＳ Ｐゴシック" charset="-128"/>
                <a:cs typeface="ＭＳ Ｐゴシック" charset="-128"/>
              </a:rPr>
              <a:t>Learning Object:</a:t>
            </a:r>
          </a:p>
          <a:p>
            <a:pPr marL="88900" indent="12700" eaLnBrk="1" hangingPunct="1">
              <a:buFont typeface="Wingdings" charset="2"/>
              <a:buNone/>
            </a:pPr>
            <a:r>
              <a:rPr lang="en-US" dirty="0" smtClean="0">
                <a:ea typeface="ＭＳ Ｐゴシック" charset="-128"/>
                <a:cs typeface="ＭＳ Ｐゴシック" charset="-128"/>
              </a:rPr>
              <a:t>Anything digital used for learning and/or teaching</a:t>
            </a:r>
          </a:p>
          <a:p>
            <a:pPr marL="88900" indent="12700" eaLnBrk="1" hangingPunct="1">
              <a:buFont typeface="Wingdings" charset="2"/>
              <a:buNone/>
            </a:pPr>
            <a:r>
              <a:rPr lang="en-US" b="1" dirty="0" smtClean="0">
                <a:ea typeface="ＭＳ Ｐゴシック" charset="-128"/>
                <a:cs typeface="ＭＳ Ｐゴシック" charset="-128"/>
              </a:rPr>
              <a:t>Learning Object Metadata:</a:t>
            </a:r>
          </a:p>
          <a:p>
            <a:pPr marL="88900" indent="12700" eaLnBrk="1" hangingPunct="1">
              <a:buFont typeface="Wingdings" charset="2"/>
              <a:buNone/>
            </a:pPr>
            <a:r>
              <a:rPr lang="en-US" dirty="0" smtClean="0">
                <a:ea typeface="ＭＳ Ｐゴシック" charset="-128"/>
                <a:cs typeface="ＭＳ Ｐゴシック" charset="-128"/>
              </a:rPr>
              <a:t>Machine-readable description of learning resources </a:t>
            </a:r>
          </a:p>
          <a:p>
            <a:pPr marL="88900" indent="12700" eaLnBrk="1" hangingPunct="1">
              <a:buFont typeface="Wingdings" charset="2"/>
              <a:buNone/>
            </a:pPr>
            <a:r>
              <a:rPr lang="en-US" b="1" smtClean="0">
                <a:ea typeface="ＭＳ Ｐゴシック" charset="-128"/>
                <a:cs typeface="ＭＳ Ｐゴシック" charset="-128"/>
              </a:rPr>
              <a:t>Learning Object </a:t>
            </a:r>
            <a:r>
              <a:rPr lang="en-US" b="1" dirty="0" smtClean="0">
                <a:ea typeface="ＭＳ Ｐゴシック" charset="-128"/>
                <a:cs typeface="ＭＳ Ｐゴシック" charset="-128"/>
              </a:rPr>
              <a:t>Repository:</a:t>
            </a:r>
          </a:p>
          <a:p>
            <a:pPr marL="88900" indent="12700" eaLnBrk="1" hangingPunct="1">
              <a:buFont typeface="Wingdings" charset="2"/>
              <a:buNone/>
            </a:pPr>
            <a:r>
              <a:rPr lang="en-US" dirty="0" smtClean="0">
                <a:ea typeface="ＭＳ Ｐゴシック" charset="-128"/>
                <a:cs typeface="ＭＳ Ｐゴシック" charset="-128"/>
              </a:rPr>
              <a:t>Software system for managing learning resources and their metadata</a:t>
            </a:r>
          </a:p>
          <a:p>
            <a:endParaRPr lang="en-US" dirty="0"/>
          </a:p>
        </p:txBody>
      </p:sp>
      <p:sp>
        <p:nvSpPr>
          <p:cNvPr id="4" name="Slide Number Placeholder 3"/>
          <p:cNvSpPr>
            <a:spLocks noGrp="1"/>
          </p:cNvSpPr>
          <p:nvPr>
            <p:ph type="sldNum" sz="quarter" idx="10"/>
          </p:nvPr>
        </p:nvSpPr>
        <p:spPr/>
        <p:txBody>
          <a:bodyPr/>
          <a:lstStyle/>
          <a:p>
            <a:pPr>
              <a:defRPr/>
            </a:pPr>
            <a:fld id="{789A7BD8-8173-5449-8055-0A4D5DE684B5}" type="slidenum">
              <a:rPr lang="en-GB" smtClean="0"/>
              <a:pPr>
                <a:defRPr/>
              </a:pPr>
              <a:t>21</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5453" y="8686288"/>
            <a:ext cx="2972547" cy="457712"/>
          </a:xfrm>
          <a:prstGeom prst="rect">
            <a:avLst/>
          </a:prstGeom>
          <a:noFill/>
          <a:ln w="9525">
            <a:noFill/>
            <a:miter lim="800000"/>
            <a:headEnd/>
            <a:tailEnd/>
          </a:ln>
        </p:spPr>
        <p:txBody>
          <a:bodyPr anchor="b">
            <a:prstTxWarp prst="textNoShape">
              <a:avLst/>
            </a:prstTxWarp>
          </a:bodyPr>
          <a:lstStyle/>
          <a:p>
            <a:pPr algn="r" eaLnBrk="1" hangingPunct="1"/>
            <a:fld id="{044DD331-9D7F-0C4E-9996-1AE23CA1F275}" type="slidenum">
              <a:rPr lang="en-GB" sz="1200">
                <a:latin typeface="Times New Roman" charset="0"/>
              </a:rPr>
              <a:pPr algn="r" eaLnBrk="1" hangingPunct="1"/>
              <a:t>27</a:t>
            </a:fld>
            <a:endParaRPr lang="en-GB" sz="1200">
              <a:latin typeface="Times New Roman" charset="0"/>
            </a:endParaRPr>
          </a:p>
        </p:txBody>
      </p:sp>
      <p:sp>
        <p:nvSpPr>
          <p:cNvPr id="23555" name="Rectangle 1026"/>
          <p:cNvSpPr>
            <a:spLocks noGrp="1" noRot="1" noChangeAspect="1" noChangeArrowheads="1" noTextEdit="1"/>
          </p:cNvSpPr>
          <p:nvPr>
            <p:ph type="sldImg"/>
          </p:nvPr>
        </p:nvSpPr>
        <p:spPr>
          <a:xfrm>
            <a:off x="1143000" y="685800"/>
            <a:ext cx="4572000" cy="3429000"/>
          </a:xfrm>
          <a:ln/>
        </p:spPr>
      </p:sp>
      <p:sp>
        <p:nvSpPr>
          <p:cNvPr id="23556" name="Rectangle 1027"/>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3" name="Espace réservé des commentaires 2"/>
          <p:cNvSpPr>
            <a:spLocks noGrp="1"/>
          </p:cNvSpPr>
          <p:nvPr>
            <p:ph type="body" idx="1"/>
          </p:nvPr>
        </p:nvSpPr>
        <p:spPr bwMode="auto">
          <a:noFill/>
        </p:spPr>
        <p:txBody>
          <a:bodyPr/>
          <a:lstStyle/>
          <a:p>
            <a:pPr eaLnBrk="1" hangingPunct="1">
              <a:spcBef>
                <a:spcPct val="0"/>
              </a:spcBef>
            </a:pPr>
            <a:endParaRPr lang="en-US"/>
          </a:p>
        </p:txBody>
      </p:sp>
      <p:sp>
        <p:nvSpPr>
          <p:cNvPr id="20484" name="Espace réservé du numéro de diapositive 3"/>
          <p:cNvSpPr>
            <a:spLocks noGrp="1"/>
          </p:cNvSpPr>
          <p:nvPr>
            <p:ph type="sldNum" sz="quarter" idx="5"/>
          </p:nvPr>
        </p:nvSpPr>
        <p:spPr bwMode="auto">
          <a:ln>
            <a:miter lim="800000"/>
            <a:headEnd/>
            <a:tailEnd/>
          </a:ln>
        </p:spPr>
        <p:txBody>
          <a:bodyPr/>
          <a:lstStyle/>
          <a:p>
            <a:fld id="{08345316-3120-1544-9B12-41A50A69139B}" type="slidenum">
              <a:rPr lang="fr-FR">
                <a:solidFill>
                  <a:srgbClr val="000000"/>
                </a:solidFill>
              </a:rPr>
              <a:pPr/>
              <a:t>4</a:t>
            </a:fld>
            <a:endParaRPr lang="fr-FR">
              <a:solidFill>
                <a:srgbClr val="000000"/>
              </a:solidFill>
            </a:endParaRPr>
          </a:p>
        </p:txBody>
      </p:sp>
      <p:sp>
        <p:nvSpPr>
          <p:cNvPr id="20485" name="Espace réservé de l'en-tête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smtClean="0">
                <a:solidFill>
                  <a:srgbClr val="000000"/>
                </a:solidFill>
              </a:rPr>
              <a:t>sqdsdS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IMS ILOX as a framework</a:t>
            </a:r>
            <a:r>
              <a:rPr lang="en-US" baseline="0" dirty="0" smtClean="0"/>
              <a:t> to manage and exchange “authoritative” and “non-authoritative” metadata of different natures and origins in a conceptually clean way.</a:t>
            </a:r>
            <a:endParaRPr lang="en-US" dirty="0"/>
          </a:p>
        </p:txBody>
      </p:sp>
      <p:sp>
        <p:nvSpPr>
          <p:cNvPr id="4" name="Slide Number Placeholder 3"/>
          <p:cNvSpPr>
            <a:spLocks noGrp="1"/>
          </p:cNvSpPr>
          <p:nvPr>
            <p:ph type="sldNum" sz="quarter" idx="10"/>
          </p:nvPr>
        </p:nvSpPr>
        <p:spPr/>
        <p:txBody>
          <a:bodyPr/>
          <a:lstStyle/>
          <a:p>
            <a:fld id="{15744275-461D-2340-BD78-5101DCCB45B5}"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http://outrouver.blogspot.com/2011/09/more-shells.html</a:t>
            </a:r>
            <a:endParaRPr lang="en-US" dirty="0"/>
          </a:p>
        </p:txBody>
      </p:sp>
      <p:sp>
        <p:nvSpPr>
          <p:cNvPr id="4" name="Slide Number Placeholder 3"/>
          <p:cNvSpPr>
            <a:spLocks noGrp="1"/>
          </p:cNvSpPr>
          <p:nvPr>
            <p:ph type="sldNum" sz="quarter" idx="10"/>
          </p:nvPr>
        </p:nvSpPr>
        <p:spPr/>
        <p:txBody>
          <a:bodyPr/>
          <a:lstStyle/>
          <a:p>
            <a:fld id="{2789465A-91C6-0245-9449-99B6D366C6F3}"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a:lstStyle/>
          <a:p>
            <a:fld id="{D9C9A571-47D0-CA4D-B6D8-0FAA3DBACABE}" type="slidenum">
              <a:rPr lang="en-US"/>
              <a:pPr/>
              <a:t>5</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pPr eaLnBrk="1" hangingPunct="1"/>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F4D61E33-FABC-314E-B6FF-34787DFE7369}" type="slidenum">
              <a:rPr lang="en-US"/>
              <a:pPr/>
              <a:t>6</a:t>
            </a:fld>
            <a:endParaRPr lang="en-US"/>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11" name="Espace réservé des commentaires 2"/>
          <p:cNvSpPr>
            <a:spLocks noGrp="1"/>
          </p:cNvSpPr>
          <p:nvPr>
            <p:ph type="body" idx="1"/>
          </p:nvPr>
        </p:nvSpPr>
        <p:spPr bwMode="auto">
          <a:noFill/>
        </p:spPr>
        <p:txBody>
          <a:bodyPr/>
          <a:lstStyle/>
          <a:p>
            <a:pPr eaLnBrk="1" hangingPunct="1">
              <a:spcBef>
                <a:spcPct val="0"/>
              </a:spcBef>
            </a:pPr>
            <a:endParaRPr lang="en-US"/>
          </a:p>
        </p:txBody>
      </p:sp>
      <p:sp>
        <p:nvSpPr>
          <p:cNvPr id="17412" name="Espace réservé du numéro de diapositive 3"/>
          <p:cNvSpPr>
            <a:spLocks noGrp="1"/>
          </p:cNvSpPr>
          <p:nvPr>
            <p:ph type="sldNum" sz="quarter" idx="5"/>
          </p:nvPr>
        </p:nvSpPr>
        <p:spPr bwMode="auto">
          <a:noFill/>
          <a:ln>
            <a:miter lim="800000"/>
            <a:headEnd/>
            <a:tailEnd/>
          </a:ln>
        </p:spPr>
        <p:txBody>
          <a:bodyPr/>
          <a:lstStyle/>
          <a:p>
            <a:fld id="{56578705-0A3C-8E49-A82C-30929B656F18}" type="slidenum">
              <a:rPr lang="fr-FR">
                <a:solidFill>
                  <a:srgbClr val="000000"/>
                </a:solidFill>
              </a:rPr>
              <a:pPr/>
              <a:t>7</a:t>
            </a:fld>
            <a:endParaRPr lang="fr-FR">
              <a:solidFill>
                <a:srgbClr val="000000"/>
              </a:solidFill>
            </a:endParaRPr>
          </a:p>
        </p:txBody>
      </p:sp>
      <p:sp>
        <p:nvSpPr>
          <p:cNvPr id="17413" name="Espace réservé de l'en-têt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fr-FR">
                <a:solidFill>
                  <a:srgbClr val="000000"/>
                </a:solidFill>
              </a:rPr>
              <a:t>sqdsdS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a:lstStyle/>
          <a:p>
            <a:fld id="{01988857-100C-914E-833D-329140AC8EFE}" type="slidenum">
              <a:rPr lang="en-US"/>
              <a:pPr/>
              <a:t>8</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fr-FR"/>
              <a:t>sqdsdS</a:t>
            </a:r>
          </a:p>
        </p:txBody>
      </p:sp>
      <p:sp>
        <p:nvSpPr>
          <p:cNvPr id="19459" name="Rectangle 7"/>
          <p:cNvSpPr>
            <a:spLocks noGrp="1" noChangeArrowheads="1"/>
          </p:cNvSpPr>
          <p:nvPr>
            <p:ph type="sldNum" sz="quarter" idx="5"/>
          </p:nvPr>
        </p:nvSpPr>
        <p:spPr bwMode="auto">
          <a:noFill/>
          <a:ln>
            <a:miter lim="800000"/>
            <a:headEnd/>
            <a:tailEnd/>
          </a:ln>
        </p:spPr>
        <p:txBody>
          <a:bodyPr/>
          <a:lstStyle/>
          <a:p>
            <a:fld id="{773DF946-3EF1-E840-B69E-2EAA86D16970}" type="slidenum">
              <a:rPr lang="fr-FR">
                <a:ea typeface="ＭＳ Ｐゴシック" pitchFamily="-84" charset="-128"/>
                <a:cs typeface="ＭＳ Ｐゴシック" pitchFamily="-84" charset="-128"/>
              </a:rPr>
              <a:pPr/>
              <a:t>9</a:t>
            </a:fld>
            <a:endParaRPr lang="fr-FR">
              <a:ea typeface="ＭＳ Ｐゴシック" pitchFamily="-84" charset="-128"/>
              <a:cs typeface="ＭＳ Ｐゴシック" pitchFamily="-84" charset="-128"/>
            </a:endParaRPr>
          </a:p>
        </p:txBody>
      </p:sp>
      <p:sp>
        <p:nvSpPr>
          <p:cNvPr id="19460" name="Text Box 1"/>
          <p:cNvSpPr txBox="1">
            <a:spLocks noChangeArrowheads="1"/>
          </p:cNvSpPr>
          <p:nvPr/>
        </p:nvSpPr>
        <p:spPr bwMode="auto">
          <a:xfrm>
            <a:off x="1143535" y="685838"/>
            <a:ext cx="4570932" cy="3429182"/>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en-US">
              <a:ea typeface="ＭＳ Ｐゴシック" pitchFamily="-84" charset="-128"/>
              <a:cs typeface="ＭＳ Ｐゴシック" pitchFamily="-84" charset="-128"/>
            </a:endParaRPr>
          </a:p>
        </p:txBody>
      </p:sp>
      <p:sp>
        <p:nvSpPr>
          <p:cNvPr id="19461" name="Rectangle 2"/>
          <p:cNvSpPr>
            <a:spLocks noChangeArrowheads="1"/>
          </p:cNvSpPr>
          <p:nvPr>
            <p:ph type="body"/>
          </p:nvPr>
        </p:nvSpPr>
        <p:spPr bwMode="auto">
          <a:noFill/>
        </p:spPr>
        <p:txBody>
          <a:bodyPr wrap="none" anchor="ctr"/>
          <a:lstStyle/>
          <a:p>
            <a:endParaRPr lang="en-US"/>
          </a:p>
        </p:txBody>
      </p:sp>
      <p:sp>
        <p:nvSpPr>
          <p:cNvPr id="19462" name="Text Box 3"/>
          <p:cNvSpPr txBox="1">
            <a:spLocks noChangeArrowheads="1"/>
          </p:cNvSpPr>
          <p:nvPr/>
        </p:nvSpPr>
        <p:spPr bwMode="auto">
          <a:xfrm>
            <a:off x="3883852" y="8684826"/>
            <a:ext cx="2972547" cy="457711"/>
          </a:xfrm>
          <a:prstGeom prst="rect">
            <a:avLst/>
          </a:prstGeom>
          <a:noFill/>
          <a:ln w="9525">
            <a:noFill/>
            <a:round/>
            <a:headEnd/>
            <a:tailEnd/>
          </a:ln>
          <a:effectLst/>
        </p:spPr>
        <p:txBody>
          <a:bodyPr wrap="none"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F3200D-0997-9A42-B9CB-AE388B689174}" type="slidenum">
              <a:rPr lang="en-GB" sz="1200">
                <a:solidFill>
                  <a:srgbClr val="000000"/>
                </a:solidFill>
                <a:latin typeface="Calibri" pitchFamily="-84" charset="0"/>
                <a:ea typeface="ＭＳ Ｐゴシック" pitchFamily="-84" charset="-128"/>
                <a:cs typeface="Arial Unicode MS" pitchFamily="-8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GB" sz="1200">
              <a:solidFill>
                <a:srgbClr val="000000"/>
              </a:solidFill>
              <a:latin typeface="Calibri" pitchFamily="-84" charset="0"/>
              <a:ea typeface="ＭＳ Ｐゴシック" pitchFamily="-84" charset="-128"/>
              <a:cs typeface="Arial Unicode MS" pitchFamily="-84" charset="0"/>
            </a:endParaRPr>
          </a:p>
        </p:txBody>
      </p:sp>
      <p:sp>
        <p:nvSpPr>
          <p:cNvPr id="19463" name="Text Box 4"/>
          <p:cNvSpPr txBox="1">
            <a:spLocks noChangeArrowheads="1"/>
          </p:cNvSpPr>
          <p:nvPr/>
        </p:nvSpPr>
        <p:spPr bwMode="auto">
          <a:xfrm>
            <a:off x="0" y="0"/>
            <a:ext cx="2972547" cy="457712"/>
          </a:xfrm>
          <a:prstGeom prst="rect">
            <a:avLst/>
          </a:prstGeom>
          <a:noFill/>
          <a:ln w="9525">
            <a:noFill/>
            <a:round/>
            <a:headEnd/>
            <a:tailEnd/>
          </a:ln>
          <a:effectLst/>
        </p:spPr>
        <p:txBody>
          <a:bodyPr wrap="none"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latin typeface="Calibri" pitchFamily="-84" charset="0"/>
                <a:ea typeface="ＭＳ Ｐゴシック" pitchFamily="-84" charset="-128"/>
                <a:cs typeface="Arial Unicode MS" pitchFamily="-84" charset="0"/>
              </a:rPr>
              <a:t>sqdsdS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88900" indent="12700" eaLnBrk="1" hangingPunct="1">
              <a:buFont typeface="Wingdings" charset="2"/>
              <a:buNone/>
            </a:pPr>
            <a:r>
              <a:rPr lang="en-US" b="1" dirty="0" smtClean="0">
                <a:ea typeface="ＭＳ Ｐゴシック" charset="-128"/>
                <a:cs typeface="ＭＳ Ｐゴシック" charset="-128"/>
              </a:rPr>
              <a:t>Learning Object:</a:t>
            </a:r>
          </a:p>
          <a:p>
            <a:pPr marL="88900" indent="12700" eaLnBrk="1" hangingPunct="1">
              <a:buFont typeface="Wingdings" charset="2"/>
              <a:buNone/>
            </a:pPr>
            <a:r>
              <a:rPr lang="en-US" dirty="0" smtClean="0">
                <a:ea typeface="ＭＳ Ｐゴシック" charset="-128"/>
                <a:cs typeface="ＭＳ Ｐゴシック" charset="-128"/>
              </a:rPr>
              <a:t>Anything digital used for learning and/or teaching</a:t>
            </a:r>
          </a:p>
          <a:p>
            <a:pPr marL="88900" indent="12700" eaLnBrk="1" hangingPunct="1">
              <a:buFont typeface="Wingdings" charset="2"/>
              <a:buNone/>
            </a:pPr>
            <a:r>
              <a:rPr lang="en-US" b="1" dirty="0" smtClean="0">
                <a:ea typeface="ＭＳ Ｐゴシック" charset="-128"/>
                <a:cs typeface="ＭＳ Ｐゴシック" charset="-128"/>
              </a:rPr>
              <a:t>Learning Object Metadata:</a:t>
            </a:r>
          </a:p>
          <a:p>
            <a:pPr marL="88900" indent="12700" eaLnBrk="1" hangingPunct="1">
              <a:buFont typeface="Wingdings" charset="2"/>
              <a:buNone/>
            </a:pPr>
            <a:r>
              <a:rPr lang="en-US" dirty="0" smtClean="0">
                <a:ea typeface="ＭＳ Ｐゴシック" charset="-128"/>
                <a:cs typeface="ＭＳ Ｐゴシック" charset="-128"/>
              </a:rPr>
              <a:t>Machine-readable description of learning resources </a:t>
            </a:r>
          </a:p>
          <a:p>
            <a:pPr marL="88900" indent="12700" eaLnBrk="1" hangingPunct="1">
              <a:buFont typeface="Wingdings" charset="2"/>
              <a:buNone/>
            </a:pPr>
            <a:r>
              <a:rPr lang="en-US" b="1" dirty="0" smtClean="0">
                <a:ea typeface="ＭＳ Ｐゴシック" charset="-128"/>
                <a:cs typeface="ＭＳ Ｐゴシック" charset="-128"/>
              </a:rPr>
              <a:t>Learning Object Repository:</a:t>
            </a:r>
          </a:p>
          <a:p>
            <a:pPr marL="88900" indent="12700" eaLnBrk="1" hangingPunct="1">
              <a:buFont typeface="Wingdings" charset="2"/>
              <a:buNone/>
            </a:pPr>
            <a:r>
              <a:rPr lang="en-US" dirty="0" smtClean="0">
                <a:ea typeface="ＭＳ Ｐゴシック" charset="-128"/>
                <a:cs typeface="ＭＳ Ｐゴシック" charset="-128"/>
              </a:rPr>
              <a:t>Software system for managing learning resources and their metadata</a:t>
            </a:r>
          </a:p>
          <a:p>
            <a:endParaRPr lang="en-US" dirty="0"/>
          </a:p>
        </p:txBody>
      </p:sp>
      <p:sp>
        <p:nvSpPr>
          <p:cNvPr id="4" name="Slide Number Placeholder 3"/>
          <p:cNvSpPr>
            <a:spLocks noGrp="1"/>
          </p:cNvSpPr>
          <p:nvPr>
            <p:ph type="sldNum" sz="quarter" idx="10"/>
          </p:nvPr>
        </p:nvSpPr>
        <p:spPr/>
        <p:txBody>
          <a:bodyPr/>
          <a:lstStyle/>
          <a:p>
            <a:pPr>
              <a:defRPr/>
            </a:pPr>
            <a:fld id="{789A7BD8-8173-5449-8055-0A4D5DE684B5}" type="slidenum">
              <a:rPr lang="en-GB" smtClean="0"/>
              <a:pPr>
                <a:defRPr/>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88900" indent="12700" eaLnBrk="1" hangingPunct="1">
              <a:buFont typeface="Wingdings" charset="2"/>
              <a:buNone/>
            </a:pPr>
            <a:r>
              <a:rPr lang="en-US" b="1" dirty="0" smtClean="0">
                <a:ea typeface="ＭＳ Ｐゴシック" charset="-128"/>
                <a:cs typeface="ＭＳ Ｐゴシック" charset="-128"/>
              </a:rPr>
              <a:t>Learning Object:</a:t>
            </a:r>
          </a:p>
          <a:p>
            <a:pPr marL="88900" indent="12700" eaLnBrk="1" hangingPunct="1">
              <a:buFont typeface="Wingdings" charset="2"/>
              <a:buNone/>
            </a:pPr>
            <a:r>
              <a:rPr lang="en-US" dirty="0" smtClean="0">
                <a:ea typeface="ＭＳ Ｐゴシック" charset="-128"/>
                <a:cs typeface="ＭＳ Ｐゴシック" charset="-128"/>
              </a:rPr>
              <a:t>Anything digital used for learning and/or teaching</a:t>
            </a:r>
          </a:p>
          <a:p>
            <a:pPr marL="88900" indent="12700" eaLnBrk="1" hangingPunct="1">
              <a:buFont typeface="Wingdings" charset="2"/>
              <a:buNone/>
            </a:pPr>
            <a:r>
              <a:rPr lang="en-US" b="1" dirty="0" smtClean="0">
                <a:ea typeface="ＭＳ Ｐゴシック" charset="-128"/>
                <a:cs typeface="ＭＳ Ｐゴシック" charset="-128"/>
              </a:rPr>
              <a:t>Learning Object Metadata:</a:t>
            </a:r>
          </a:p>
          <a:p>
            <a:pPr marL="88900" indent="12700" eaLnBrk="1" hangingPunct="1">
              <a:buFont typeface="Wingdings" charset="2"/>
              <a:buNone/>
            </a:pPr>
            <a:r>
              <a:rPr lang="en-US" dirty="0" smtClean="0">
                <a:ea typeface="ＭＳ Ｐゴシック" charset="-128"/>
                <a:cs typeface="ＭＳ Ｐゴシック" charset="-128"/>
              </a:rPr>
              <a:t>Machine-readable description of learning resources </a:t>
            </a:r>
          </a:p>
          <a:p>
            <a:pPr marL="88900" indent="12700" eaLnBrk="1" hangingPunct="1">
              <a:buFont typeface="Wingdings" charset="2"/>
              <a:buNone/>
            </a:pPr>
            <a:r>
              <a:rPr lang="en-US" b="1" smtClean="0">
                <a:ea typeface="ＭＳ Ｐゴシック" charset="-128"/>
                <a:cs typeface="ＭＳ Ｐゴシック" charset="-128"/>
              </a:rPr>
              <a:t>Learning Object </a:t>
            </a:r>
            <a:r>
              <a:rPr lang="en-US" b="1" dirty="0" smtClean="0">
                <a:ea typeface="ＭＳ Ｐゴシック" charset="-128"/>
                <a:cs typeface="ＭＳ Ｐゴシック" charset="-128"/>
              </a:rPr>
              <a:t>Repository:</a:t>
            </a:r>
          </a:p>
          <a:p>
            <a:pPr marL="88900" indent="12700" eaLnBrk="1" hangingPunct="1">
              <a:buFont typeface="Wingdings" charset="2"/>
              <a:buNone/>
            </a:pPr>
            <a:r>
              <a:rPr lang="en-US" dirty="0" smtClean="0">
                <a:ea typeface="ＭＳ Ｐゴシック" charset="-128"/>
                <a:cs typeface="ＭＳ Ｐゴシック" charset="-128"/>
              </a:rPr>
              <a:t>Software system for managing learning resources and their metadata</a:t>
            </a:r>
          </a:p>
          <a:p>
            <a:endParaRPr lang="en-US" dirty="0"/>
          </a:p>
        </p:txBody>
      </p:sp>
      <p:sp>
        <p:nvSpPr>
          <p:cNvPr id="4" name="Slide Number Placeholder 3"/>
          <p:cNvSpPr>
            <a:spLocks noGrp="1"/>
          </p:cNvSpPr>
          <p:nvPr>
            <p:ph type="sldNum" sz="quarter" idx="10"/>
          </p:nvPr>
        </p:nvSpPr>
        <p:spPr/>
        <p:txBody>
          <a:bodyPr/>
          <a:lstStyle/>
          <a:p>
            <a:pPr>
              <a:defRPr/>
            </a:pPr>
            <a:fld id="{789A7BD8-8173-5449-8055-0A4D5DE684B5}" type="slidenum">
              <a:rPr lang="en-GB" smtClean="0"/>
              <a:pPr>
                <a:defRPr/>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613"/>
            <a:ext cx="10881360" cy="2058035"/>
          </a:xfrm>
        </p:spPr>
        <p:txBody>
          <a:bodyPr/>
          <a:lstStyle/>
          <a:p>
            <a:r>
              <a:rPr lang="nl-BE" smtClean="0"/>
              <a:t>Click to edit Master title style</a:t>
            </a:r>
            <a:endParaRPr lang="en-US"/>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39156" indent="0" algn="ctr">
              <a:buNone/>
              <a:defRPr>
                <a:solidFill>
                  <a:schemeClr val="tx1">
                    <a:tint val="75000"/>
                  </a:schemeClr>
                </a:solidFill>
              </a:defRPr>
            </a:lvl2pPr>
            <a:lvl3pPr marL="1278312" indent="0" algn="ctr">
              <a:buNone/>
              <a:defRPr>
                <a:solidFill>
                  <a:schemeClr val="tx1">
                    <a:tint val="75000"/>
                  </a:schemeClr>
                </a:solidFill>
              </a:defRPr>
            </a:lvl3pPr>
            <a:lvl4pPr marL="1917469" indent="0" algn="ctr">
              <a:buNone/>
              <a:defRPr>
                <a:solidFill>
                  <a:schemeClr val="tx1">
                    <a:tint val="75000"/>
                  </a:schemeClr>
                </a:solidFill>
              </a:defRPr>
            </a:lvl4pPr>
            <a:lvl5pPr marL="2556628" indent="0" algn="ctr">
              <a:buNone/>
              <a:defRPr>
                <a:solidFill>
                  <a:schemeClr val="tx1">
                    <a:tint val="75000"/>
                  </a:schemeClr>
                </a:solidFill>
              </a:defRPr>
            </a:lvl5pPr>
            <a:lvl6pPr marL="3195793" indent="0" algn="ctr">
              <a:buNone/>
              <a:defRPr>
                <a:solidFill>
                  <a:schemeClr val="tx1">
                    <a:tint val="75000"/>
                  </a:schemeClr>
                </a:solidFill>
              </a:defRPr>
            </a:lvl6pPr>
            <a:lvl7pPr marL="3834953" indent="0" algn="ctr">
              <a:buNone/>
              <a:defRPr>
                <a:solidFill>
                  <a:schemeClr val="tx1">
                    <a:tint val="75000"/>
                  </a:schemeClr>
                </a:solidFill>
              </a:defRPr>
            </a:lvl7pPr>
            <a:lvl8pPr marL="4474112" indent="0" algn="ctr">
              <a:buNone/>
              <a:defRPr>
                <a:solidFill>
                  <a:schemeClr val="tx1">
                    <a:tint val="75000"/>
                  </a:schemeClr>
                </a:solidFill>
              </a:defRPr>
            </a:lvl8pPr>
            <a:lvl9pPr marL="5113272" indent="0" algn="ctr">
              <a:buNone/>
              <a:defRPr>
                <a:solidFill>
                  <a:schemeClr val="tx1">
                    <a:tint val="75000"/>
                  </a:schemeClr>
                </a:solidFill>
              </a:defRPr>
            </a:lvl9pPr>
          </a:lstStyle>
          <a:p>
            <a:r>
              <a:rPr lang="nl-BE" smtClean="0"/>
              <a:t>Click to edit Master subtitle style</a:t>
            </a:r>
            <a:endParaRPr lang="en-US"/>
          </a:p>
        </p:txBody>
      </p:sp>
      <p:sp>
        <p:nvSpPr>
          <p:cNvPr id="4" name="Date Placeholder 3"/>
          <p:cNvSpPr>
            <a:spLocks noGrp="1"/>
          </p:cNvSpPr>
          <p:nvPr>
            <p:ph type="dt" sz="half" idx="10"/>
          </p:nvPr>
        </p:nvSpPr>
        <p:spPr/>
        <p:txBody>
          <a:bodyPr/>
          <a:lstStyle/>
          <a:p>
            <a:fld id="{7FA53A71-38C7-F945-AEAF-D9CD481A34CB}" type="datetimeFigureOut">
              <a:rPr lang="en-US" smtClean="0"/>
              <a:pPr/>
              <a:t>3/15/12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B0293-DC6A-7441-AC28-FCB96C514C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7FA53A71-38C7-F945-AEAF-D9CD481A34CB}" type="datetimeFigureOut">
              <a:rPr lang="en-US" smtClean="0"/>
              <a:pPr/>
              <a:t>3/15/12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B0293-DC6A-7441-AC28-FCB96C514C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511"/>
            <a:ext cx="2880360" cy="8192135"/>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640080" y="384511"/>
            <a:ext cx="8427720" cy="819213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7FA53A71-38C7-F945-AEAF-D9CD481A34CB}" type="datetimeFigureOut">
              <a:rPr lang="en-US" smtClean="0"/>
              <a:pPr/>
              <a:t>3/15/12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B0293-DC6A-7441-AC28-FCB96C514C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7FA53A71-38C7-F945-AEAF-D9CD481A34CB}" type="datetimeFigureOut">
              <a:rPr lang="en-US" smtClean="0"/>
              <a:pPr/>
              <a:t>3/15/12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B0293-DC6A-7441-AC28-FCB96C514C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78"/>
            <a:ext cx="10881360" cy="1906905"/>
          </a:xfrm>
        </p:spPr>
        <p:txBody>
          <a:bodyPr anchor="t"/>
          <a:lstStyle>
            <a:lvl1pPr algn="l">
              <a:defRPr sz="5600" b="1" cap="all"/>
            </a:lvl1pPr>
          </a:lstStyle>
          <a:p>
            <a:r>
              <a:rPr lang="nl-BE" smtClean="0"/>
              <a:t>Click to edit Master title style</a:t>
            </a:r>
            <a:endParaRPr lang="en-US"/>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solidFill>
                  <a:schemeClr val="tx1">
                    <a:tint val="75000"/>
                  </a:schemeClr>
                </a:solidFill>
              </a:defRPr>
            </a:lvl1pPr>
            <a:lvl2pPr marL="639156" indent="0">
              <a:buNone/>
              <a:defRPr sz="2500">
                <a:solidFill>
                  <a:schemeClr val="tx1">
                    <a:tint val="75000"/>
                  </a:schemeClr>
                </a:solidFill>
              </a:defRPr>
            </a:lvl2pPr>
            <a:lvl3pPr marL="1278312" indent="0">
              <a:buNone/>
              <a:defRPr sz="2200">
                <a:solidFill>
                  <a:schemeClr val="tx1">
                    <a:tint val="75000"/>
                  </a:schemeClr>
                </a:solidFill>
              </a:defRPr>
            </a:lvl3pPr>
            <a:lvl4pPr marL="1917469" indent="0">
              <a:buNone/>
              <a:defRPr sz="2000">
                <a:solidFill>
                  <a:schemeClr val="tx1">
                    <a:tint val="75000"/>
                  </a:schemeClr>
                </a:solidFill>
              </a:defRPr>
            </a:lvl4pPr>
            <a:lvl5pPr marL="2556628" indent="0">
              <a:buNone/>
              <a:defRPr sz="2000">
                <a:solidFill>
                  <a:schemeClr val="tx1">
                    <a:tint val="75000"/>
                  </a:schemeClr>
                </a:solidFill>
              </a:defRPr>
            </a:lvl5pPr>
            <a:lvl6pPr marL="3195793" indent="0">
              <a:buNone/>
              <a:defRPr sz="2000">
                <a:solidFill>
                  <a:schemeClr val="tx1">
                    <a:tint val="75000"/>
                  </a:schemeClr>
                </a:solidFill>
              </a:defRPr>
            </a:lvl6pPr>
            <a:lvl7pPr marL="3834953" indent="0">
              <a:buNone/>
              <a:defRPr sz="2000">
                <a:solidFill>
                  <a:schemeClr val="tx1">
                    <a:tint val="75000"/>
                  </a:schemeClr>
                </a:solidFill>
              </a:defRPr>
            </a:lvl7pPr>
            <a:lvl8pPr marL="4474112" indent="0">
              <a:buNone/>
              <a:defRPr sz="2000">
                <a:solidFill>
                  <a:schemeClr val="tx1">
                    <a:tint val="75000"/>
                  </a:schemeClr>
                </a:solidFill>
              </a:defRPr>
            </a:lvl8pPr>
            <a:lvl9pPr marL="5113272" indent="0">
              <a:buNone/>
              <a:defRPr sz="20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7FA53A71-38C7-F945-AEAF-D9CD481A34CB}" type="datetimeFigureOut">
              <a:rPr lang="en-US" smtClean="0"/>
              <a:pPr/>
              <a:t>3/15/12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B0293-DC6A-7441-AC28-FCB96C514C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640080" y="2240282"/>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6507480" y="2240282"/>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4"/>
          <p:cNvSpPr>
            <a:spLocks noGrp="1"/>
          </p:cNvSpPr>
          <p:nvPr>
            <p:ph type="dt" sz="half" idx="10"/>
          </p:nvPr>
        </p:nvSpPr>
        <p:spPr/>
        <p:txBody>
          <a:bodyPr/>
          <a:lstStyle/>
          <a:p>
            <a:fld id="{7FA53A71-38C7-F945-AEAF-D9CD481A34CB}" type="datetimeFigureOut">
              <a:rPr lang="en-US" smtClean="0"/>
              <a:pPr/>
              <a:t>3/15/12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B0293-DC6A-7441-AC28-FCB96C514C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9156" indent="0">
              <a:buNone/>
              <a:defRPr sz="2800" b="1"/>
            </a:lvl2pPr>
            <a:lvl3pPr marL="1278312" indent="0">
              <a:buNone/>
              <a:defRPr sz="2500" b="1"/>
            </a:lvl3pPr>
            <a:lvl4pPr marL="1917469" indent="0">
              <a:buNone/>
              <a:defRPr sz="2200" b="1"/>
            </a:lvl4pPr>
            <a:lvl5pPr marL="2556628" indent="0">
              <a:buNone/>
              <a:defRPr sz="2200" b="1"/>
            </a:lvl5pPr>
            <a:lvl6pPr marL="3195793" indent="0">
              <a:buNone/>
              <a:defRPr sz="2200" b="1"/>
            </a:lvl6pPr>
            <a:lvl7pPr marL="3834953" indent="0">
              <a:buNone/>
              <a:defRPr sz="2200" b="1"/>
            </a:lvl7pPr>
            <a:lvl8pPr marL="4474112" indent="0">
              <a:buNone/>
              <a:defRPr sz="2200" b="1"/>
            </a:lvl8pPr>
            <a:lvl9pPr marL="5113272" indent="0">
              <a:buNone/>
              <a:defRPr sz="2200" b="1"/>
            </a:lvl9pPr>
          </a:lstStyle>
          <a:p>
            <a:pPr lvl="0"/>
            <a:r>
              <a:rPr lang="nl-BE"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6503053" y="2149158"/>
            <a:ext cx="5658485" cy="895667"/>
          </a:xfrm>
        </p:spPr>
        <p:txBody>
          <a:bodyPr anchor="b"/>
          <a:lstStyle>
            <a:lvl1pPr marL="0" indent="0">
              <a:buNone/>
              <a:defRPr sz="3400" b="1"/>
            </a:lvl1pPr>
            <a:lvl2pPr marL="639156" indent="0">
              <a:buNone/>
              <a:defRPr sz="2800" b="1"/>
            </a:lvl2pPr>
            <a:lvl3pPr marL="1278312" indent="0">
              <a:buNone/>
              <a:defRPr sz="2500" b="1"/>
            </a:lvl3pPr>
            <a:lvl4pPr marL="1917469" indent="0">
              <a:buNone/>
              <a:defRPr sz="2200" b="1"/>
            </a:lvl4pPr>
            <a:lvl5pPr marL="2556628" indent="0">
              <a:buNone/>
              <a:defRPr sz="2200" b="1"/>
            </a:lvl5pPr>
            <a:lvl6pPr marL="3195793" indent="0">
              <a:buNone/>
              <a:defRPr sz="2200" b="1"/>
            </a:lvl6pPr>
            <a:lvl7pPr marL="3834953" indent="0">
              <a:buNone/>
              <a:defRPr sz="2200" b="1"/>
            </a:lvl7pPr>
            <a:lvl8pPr marL="4474112" indent="0">
              <a:buNone/>
              <a:defRPr sz="2200" b="1"/>
            </a:lvl8pPr>
            <a:lvl9pPr marL="5113272" indent="0">
              <a:buNone/>
              <a:defRPr sz="2200" b="1"/>
            </a:lvl9pPr>
          </a:lstStyle>
          <a:p>
            <a:pPr lvl="0"/>
            <a:r>
              <a:rPr lang="nl-BE" smtClean="0"/>
              <a:t>Click to edit Master text styles</a:t>
            </a:r>
          </a:p>
        </p:txBody>
      </p:sp>
      <p:sp>
        <p:nvSpPr>
          <p:cNvPr id="6" name="Content Placeholder 5"/>
          <p:cNvSpPr>
            <a:spLocks noGrp="1"/>
          </p:cNvSpPr>
          <p:nvPr>
            <p:ph sz="quarter" idx="4"/>
          </p:nvPr>
        </p:nvSpPr>
        <p:spPr>
          <a:xfrm>
            <a:off x="6503053"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6"/>
          <p:cNvSpPr>
            <a:spLocks noGrp="1"/>
          </p:cNvSpPr>
          <p:nvPr>
            <p:ph type="dt" sz="half" idx="10"/>
          </p:nvPr>
        </p:nvSpPr>
        <p:spPr/>
        <p:txBody>
          <a:bodyPr/>
          <a:lstStyle/>
          <a:p>
            <a:fld id="{7FA53A71-38C7-F945-AEAF-D9CD481A34CB}" type="datetimeFigureOut">
              <a:rPr lang="en-US" smtClean="0"/>
              <a:pPr/>
              <a:t>3/15/12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7B0293-DC6A-7441-AC28-FCB96C514C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2"/>
          <p:cNvSpPr>
            <a:spLocks noGrp="1"/>
          </p:cNvSpPr>
          <p:nvPr>
            <p:ph type="dt" sz="half" idx="10"/>
          </p:nvPr>
        </p:nvSpPr>
        <p:spPr/>
        <p:txBody>
          <a:bodyPr/>
          <a:lstStyle/>
          <a:p>
            <a:fld id="{7FA53A71-38C7-F945-AEAF-D9CD481A34CB}" type="datetimeFigureOut">
              <a:rPr lang="en-US" smtClean="0"/>
              <a:pPr/>
              <a:t>3/15/12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7B0293-DC6A-7441-AC28-FCB96C514C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53A71-38C7-F945-AEAF-D9CD481A34CB}" type="datetimeFigureOut">
              <a:rPr lang="en-US" smtClean="0"/>
              <a:pPr/>
              <a:t>3/15/12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B0293-DC6A-7441-AC28-FCB96C514C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nl-BE" smtClean="0"/>
              <a:t>Click to edit Master title style</a:t>
            </a:r>
            <a:endParaRPr lang="en-US"/>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9156" indent="0">
              <a:buNone/>
              <a:defRPr sz="1700"/>
            </a:lvl2pPr>
            <a:lvl3pPr marL="1278312" indent="0">
              <a:buNone/>
              <a:defRPr sz="1400"/>
            </a:lvl3pPr>
            <a:lvl4pPr marL="1917469" indent="0">
              <a:buNone/>
              <a:defRPr sz="1300"/>
            </a:lvl4pPr>
            <a:lvl5pPr marL="2556628" indent="0">
              <a:buNone/>
              <a:defRPr sz="1300"/>
            </a:lvl5pPr>
            <a:lvl6pPr marL="3195793" indent="0">
              <a:buNone/>
              <a:defRPr sz="1300"/>
            </a:lvl6pPr>
            <a:lvl7pPr marL="3834953" indent="0">
              <a:buNone/>
              <a:defRPr sz="1300"/>
            </a:lvl7pPr>
            <a:lvl8pPr marL="4474112" indent="0">
              <a:buNone/>
              <a:defRPr sz="1300"/>
            </a:lvl8pPr>
            <a:lvl9pPr marL="5113272" indent="0">
              <a:buNone/>
              <a:defRPr sz="13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7FA53A71-38C7-F945-AEAF-D9CD481A34CB}" type="datetimeFigureOut">
              <a:rPr lang="en-US" smtClean="0"/>
              <a:pPr/>
              <a:t>3/15/12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B0293-DC6A-7441-AC28-FCB96C514C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nl-BE" smtClean="0"/>
              <a:t>Click to edit Master title style</a:t>
            </a:r>
            <a:endParaRPr lang="en-US"/>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9156" indent="0">
              <a:buNone/>
              <a:defRPr sz="3900"/>
            </a:lvl2pPr>
            <a:lvl3pPr marL="1278312" indent="0">
              <a:buNone/>
              <a:defRPr sz="3400"/>
            </a:lvl3pPr>
            <a:lvl4pPr marL="1917469" indent="0">
              <a:buNone/>
              <a:defRPr sz="2800"/>
            </a:lvl4pPr>
            <a:lvl5pPr marL="2556628" indent="0">
              <a:buNone/>
              <a:defRPr sz="2800"/>
            </a:lvl5pPr>
            <a:lvl6pPr marL="3195793" indent="0">
              <a:buNone/>
              <a:defRPr sz="2800"/>
            </a:lvl6pPr>
            <a:lvl7pPr marL="3834953" indent="0">
              <a:buNone/>
              <a:defRPr sz="2800"/>
            </a:lvl7pPr>
            <a:lvl8pPr marL="4474112" indent="0">
              <a:buNone/>
              <a:defRPr sz="2800"/>
            </a:lvl8pPr>
            <a:lvl9pPr marL="5113272" indent="0">
              <a:buNone/>
              <a:defRPr sz="2800"/>
            </a:lvl9pPr>
          </a:lstStyle>
          <a:p>
            <a:endParaRPr lang="en-US"/>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9156" indent="0">
              <a:buNone/>
              <a:defRPr sz="1700"/>
            </a:lvl2pPr>
            <a:lvl3pPr marL="1278312" indent="0">
              <a:buNone/>
              <a:defRPr sz="1400"/>
            </a:lvl3pPr>
            <a:lvl4pPr marL="1917469" indent="0">
              <a:buNone/>
              <a:defRPr sz="1300"/>
            </a:lvl4pPr>
            <a:lvl5pPr marL="2556628" indent="0">
              <a:buNone/>
              <a:defRPr sz="1300"/>
            </a:lvl5pPr>
            <a:lvl6pPr marL="3195793" indent="0">
              <a:buNone/>
              <a:defRPr sz="1300"/>
            </a:lvl6pPr>
            <a:lvl7pPr marL="3834953" indent="0">
              <a:buNone/>
              <a:defRPr sz="1300"/>
            </a:lvl7pPr>
            <a:lvl8pPr marL="4474112" indent="0">
              <a:buNone/>
              <a:defRPr sz="1300"/>
            </a:lvl8pPr>
            <a:lvl9pPr marL="5113272" indent="0">
              <a:buNone/>
              <a:defRPr sz="13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7FA53A71-38C7-F945-AEAF-D9CD481A34CB}" type="datetimeFigureOut">
              <a:rPr lang="en-US" smtClean="0"/>
              <a:pPr/>
              <a:t>3/15/12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B0293-DC6A-7441-AC28-FCB96C514C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7831" tIns="63924" rIns="127831" bIns="63924" rtlCol="0" anchor="ctr">
            <a:normAutofit/>
          </a:bodyPr>
          <a:lstStyle/>
          <a:p>
            <a:r>
              <a:rPr lang="nl-BE" smtClean="0"/>
              <a:t>Click to edit Master title style</a:t>
            </a:r>
            <a:endParaRPr lang="en-US"/>
          </a:p>
        </p:txBody>
      </p:sp>
      <p:sp>
        <p:nvSpPr>
          <p:cNvPr id="3" name="Text Placeholder 2"/>
          <p:cNvSpPr>
            <a:spLocks noGrp="1"/>
          </p:cNvSpPr>
          <p:nvPr>
            <p:ph type="body" idx="1"/>
          </p:nvPr>
        </p:nvSpPr>
        <p:spPr>
          <a:xfrm>
            <a:off x="640080" y="2240282"/>
            <a:ext cx="11521440" cy="6336348"/>
          </a:xfrm>
          <a:prstGeom prst="rect">
            <a:avLst/>
          </a:prstGeom>
        </p:spPr>
        <p:txBody>
          <a:bodyPr vert="horz" lIns="127831" tIns="63924" rIns="127831" bIns="63924"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2"/>
          </p:nvPr>
        </p:nvSpPr>
        <p:spPr>
          <a:xfrm>
            <a:off x="640080" y="8898908"/>
            <a:ext cx="2987040" cy="511175"/>
          </a:xfrm>
          <a:prstGeom prst="rect">
            <a:avLst/>
          </a:prstGeom>
        </p:spPr>
        <p:txBody>
          <a:bodyPr vert="horz" lIns="127831" tIns="63924" rIns="127831" bIns="63924" rtlCol="0" anchor="ctr"/>
          <a:lstStyle>
            <a:lvl1pPr algn="l">
              <a:defRPr sz="1700">
                <a:solidFill>
                  <a:schemeClr val="tx1">
                    <a:tint val="75000"/>
                  </a:schemeClr>
                </a:solidFill>
              </a:defRPr>
            </a:lvl1pPr>
          </a:lstStyle>
          <a:p>
            <a:fld id="{7FA53A71-38C7-F945-AEAF-D9CD481A34CB}" type="datetimeFigureOut">
              <a:rPr lang="en-US" smtClean="0"/>
              <a:pPr/>
              <a:t>3/15/12</a:t>
            </a:fld>
            <a:endParaRPr lang="en-US"/>
          </a:p>
        </p:txBody>
      </p:sp>
      <p:sp>
        <p:nvSpPr>
          <p:cNvPr id="5" name="Footer Placeholder 4"/>
          <p:cNvSpPr>
            <a:spLocks noGrp="1"/>
          </p:cNvSpPr>
          <p:nvPr>
            <p:ph type="ftr" sz="quarter" idx="3"/>
          </p:nvPr>
        </p:nvSpPr>
        <p:spPr>
          <a:xfrm>
            <a:off x="4373880" y="8898908"/>
            <a:ext cx="4053840" cy="511175"/>
          </a:xfrm>
          <a:prstGeom prst="rect">
            <a:avLst/>
          </a:prstGeom>
        </p:spPr>
        <p:txBody>
          <a:bodyPr vert="horz" lIns="127831" tIns="63924" rIns="127831" bIns="63924"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8898908"/>
            <a:ext cx="2987040" cy="511175"/>
          </a:xfrm>
          <a:prstGeom prst="rect">
            <a:avLst/>
          </a:prstGeom>
        </p:spPr>
        <p:txBody>
          <a:bodyPr vert="horz" lIns="127831" tIns="63924" rIns="127831" bIns="63924" rtlCol="0" anchor="ctr"/>
          <a:lstStyle>
            <a:lvl1pPr algn="r">
              <a:defRPr sz="1700">
                <a:solidFill>
                  <a:schemeClr val="tx1">
                    <a:tint val="75000"/>
                  </a:schemeClr>
                </a:solidFill>
              </a:defRPr>
            </a:lvl1pPr>
          </a:lstStyle>
          <a:p>
            <a:fld id="{957B0293-DC6A-7441-AC28-FCB96C514C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639156" rtl="0" eaLnBrk="1" latinLnBrk="0" hangingPunct="1">
        <a:spcBef>
          <a:spcPct val="0"/>
        </a:spcBef>
        <a:buNone/>
        <a:defRPr sz="6200" kern="1200">
          <a:solidFill>
            <a:schemeClr val="tx1"/>
          </a:solidFill>
          <a:latin typeface="+mj-lt"/>
          <a:ea typeface="+mj-ea"/>
          <a:cs typeface="+mj-cs"/>
        </a:defRPr>
      </a:lvl1pPr>
    </p:titleStyle>
    <p:bodyStyle>
      <a:lvl1pPr marL="479371" indent="-479371" algn="l" defTabSz="639156" rtl="0" eaLnBrk="1" latinLnBrk="0" hangingPunct="1">
        <a:spcBef>
          <a:spcPct val="20000"/>
        </a:spcBef>
        <a:buFont typeface="Arial"/>
        <a:buChar char="•"/>
        <a:defRPr sz="4500" kern="1200">
          <a:solidFill>
            <a:schemeClr val="tx1"/>
          </a:solidFill>
          <a:latin typeface="+mn-lt"/>
          <a:ea typeface="+mn-ea"/>
          <a:cs typeface="+mn-cs"/>
        </a:defRPr>
      </a:lvl1pPr>
      <a:lvl2pPr marL="1038635" indent="-399463" algn="l" defTabSz="639156" rtl="0" eaLnBrk="1" latinLnBrk="0" hangingPunct="1">
        <a:spcBef>
          <a:spcPct val="20000"/>
        </a:spcBef>
        <a:buFont typeface="Arial"/>
        <a:buChar char="–"/>
        <a:defRPr sz="3900" kern="1200">
          <a:solidFill>
            <a:schemeClr val="tx1"/>
          </a:solidFill>
          <a:latin typeface="+mn-lt"/>
          <a:ea typeface="+mn-ea"/>
          <a:cs typeface="+mn-cs"/>
        </a:defRPr>
      </a:lvl2pPr>
      <a:lvl3pPr marL="1597898" indent="-319578" algn="l" defTabSz="639156" rtl="0" eaLnBrk="1" latinLnBrk="0" hangingPunct="1">
        <a:spcBef>
          <a:spcPct val="20000"/>
        </a:spcBef>
        <a:buFont typeface="Arial"/>
        <a:buChar char="•"/>
        <a:defRPr sz="3400" kern="1200">
          <a:solidFill>
            <a:schemeClr val="tx1"/>
          </a:solidFill>
          <a:latin typeface="+mn-lt"/>
          <a:ea typeface="+mn-ea"/>
          <a:cs typeface="+mn-cs"/>
        </a:defRPr>
      </a:lvl3pPr>
      <a:lvl4pPr marL="2237054" indent="-319578" algn="l" defTabSz="639156" rtl="0" eaLnBrk="1" latinLnBrk="0" hangingPunct="1">
        <a:spcBef>
          <a:spcPct val="20000"/>
        </a:spcBef>
        <a:buFont typeface="Arial"/>
        <a:buChar char="–"/>
        <a:defRPr sz="2800" kern="1200">
          <a:solidFill>
            <a:schemeClr val="tx1"/>
          </a:solidFill>
          <a:latin typeface="+mn-lt"/>
          <a:ea typeface="+mn-ea"/>
          <a:cs typeface="+mn-cs"/>
        </a:defRPr>
      </a:lvl4pPr>
      <a:lvl5pPr marL="2876213" indent="-319578" algn="l" defTabSz="639156" rtl="0" eaLnBrk="1" latinLnBrk="0" hangingPunct="1">
        <a:spcBef>
          <a:spcPct val="20000"/>
        </a:spcBef>
        <a:buFont typeface="Arial"/>
        <a:buChar char="»"/>
        <a:defRPr sz="2800" kern="1200">
          <a:solidFill>
            <a:schemeClr val="tx1"/>
          </a:solidFill>
          <a:latin typeface="+mn-lt"/>
          <a:ea typeface="+mn-ea"/>
          <a:cs typeface="+mn-cs"/>
        </a:defRPr>
      </a:lvl5pPr>
      <a:lvl6pPr marL="3515371" indent="-319578" algn="l" defTabSz="639156" rtl="0" eaLnBrk="1" latinLnBrk="0" hangingPunct="1">
        <a:spcBef>
          <a:spcPct val="20000"/>
        </a:spcBef>
        <a:buFont typeface="Arial"/>
        <a:buChar char="•"/>
        <a:defRPr sz="2800" kern="1200">
          <a:solidFill>
            <a:schemeClr val="tx1"/>
          </a:solidFill>
          <a:latin typeface="+mn-lt"/>
          <a:ea typeface="+mn-ea"/>
          <a:cs typeface="+mn-cs"/>
        </a:defRPr>
      </a:lvl6pPr>
      <a:lvl7pPr marL="4154531" indent="-319578" algn="l" defTabSz="639156" rtl="0" eaLnBrk="1" latinLnBrk="0" hangingPunct="1">
        <a:spcBef>
          <a:spcPct val="20000"/>
        </a:spcBef>
        <a:buFont typeface="Arial"/>
        <a:buChar char="•"/>
        <a:defRPr sz="2800" kern="1200">
          <a:solidFill>
            <a:schemeClr val="tx1"/>
          </a:solidFill>
          <a:latin typeface="+mn-lt"/>
          <a:ea typeface="+mn-ea"/>
          <a:cs typeface="+mn-cs"/>
        </a:defRPr>
      </a:lvl7pPr>
      <a:lvl8pPr marL="4793692" indent="-319578" algn="l" defTabSz="639156" rtl="0" eaLnBrk="1" latinLnBrk="0" hangingPunct="1">
        <a:spcBef>
          <a:spcPct val="20000"/>
        </a:spcBef>
        <a:buFont typeface="Arial"/>
        <a:buChar char="•"/>
        <a:defRPr sz="2800" kern="1200">
          <a:solidFill>
            <a:schemeClr val="tx1"/>
          </a:solidFill>
          <a:latin typeface="+mn-lt"/>
          <a:ea typeface="+mn-ea"/>
          <a:cs typeface="+mn-cs"/>
        </a:defRPr>
      </a:lvl8pPr>
      <a:lvl9pPr marL="5432853" indent="-319578" algn="l" defTabSz="63915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39156" rtl="0" eaLnBrk="1" latinLnBrk="0" hangingPunct="1">
        <a:defRPr sz="2500" kern="1200">
          <a:solidFill>
            <a:schemeClr val="tx1"/>
          </a:solidFill>
          <a:latin typeface="+mn-lt"/>
          <a:ea typeface="+mn-ea"/>
          <a:cs typeface="+mn-cs"/>
        </a:defRPr>
      </a:lvl1pPr>
      <a:lvl2pPr marL="639156" algn="l" defTabSz="639156" rtl="0" eaLnBrk="1" latinLnBrk="0" hangingPunct="1">
        <a:defRPr sz="2500" kern="1200">
          <a:solidFill>
            <a:schemeClr val="tx1"/>
          </a:solidFill>
          <a:latin typeface="+mn-lt"/>
          <a:ea typeface="+mn-ea"/>
          <a:cs typeface="+mn-cs"/>
        </a:defRPr>
      </a:lvl2pPr>
      <a:lvl3pPr marL="1278312" algn="l" defTabSz="639156" rtl="0" eaLnBrk="1" latinLnBrk="0" hangingPunct="1">
        <a:defRPr sz="2500" kern="1200">
          <a:solidFill>
            <a:schemeClr val="tx1"/>
          </a:solidFill>
          <a:latin typeface="+mn-lt"/>
          <a:ea typeface="+mn-ea"/>
          <a:cs typeface="+mn-cs"/>
        </a:defRPr>
      </a:lvl3pPr>
      <a:lvl4pPr marL="1917469" algn="l" defTabSz="639156" rtl="0" eaLnBrk="1" latinLnBrk="0" hangingPunct="1">
        <a:defRPr sz="2500" kern="1200">
          <a:solidFill>
            <a:schemeClr val="tx1"/>
          </a:solidFill>
          <a:latin typeface="+mn-lt"/>
          <a:ea typeface="+mn-ea"/>
          <a:cs typeface="+mn-cs"/>
        </a:defRPr>
      </a:lvl4pPr>
      <a:lvl5pPr marL="2556628" algn="l" defTabSz="639156" rtl="0" eaLnBrk="1" latinLnBrk="0" hangingPunct="1">
        <a:defRPr sz="2500" kern="1200">
          <a:solidFill>
            <a:schemeClr val="tx1"/>
          </a:solidFill>
          <a:latin typeface="+mn-lt"/>
          <a:ea typeface="+mn-ea"/>
          <a:cs typeface="+mn-cs"/>
        </a:defRPr>
      </a:lvl5pPr>
      <a:lvl6pPr marL="3195793" algn="l" defTabSz="639156" rtl="0" eaLnBrk="1" latinLnBrk="0" hangingPunct="1">
        <a:defRPr sz="2500" kern="1200">
          <a:solidFill>
            <a:schemeClr val="tx1"/>
          </a:solidFill>
          <a:latin typeface="+mn-lt"/>
          <a:ea typeface="+mn-ea"/>
          <a:cs typeface="+mn-cs"/>
        </a:defRPr>
      </a:lvl6pPr>
      <a:lvl7pPr marL="3834953" algn="l" defTabSz="639156" rtl="0" eaLnBrk="1" latinLnBrk="0" hangingPunct="1">
        <a:defRPr sz="2500" kern="1200">
          <a:solidFill>
            <a:schemeClr val="tx1"/>
          </a:solidFill>
          <a:latin typeface="+mn-lt"/>
          <a:ea typeface="+mn-ea"/>
          <a:cs typeface="+mn-cs"/>
        </a:defRPr>
      </a:lvl7pPr>
      <a:lvl8pPr marL="4474112" algn="l" defTabSz="639156" rtl="0" eaLnBrk="1" latinLnBrk="0" hangingPunct="1">
        <a:defRPr sz="2500" kern="1200">
          <a:solidFill>
            <a:schemeClr val="tx1"/>
          </a:solidFill>
          <a:latin typeface="+mn-lt"/>
          <a:ea typeface="+mn-ea"/>
          <a:cs typeface="+mn-cs"/>
        </a:defRPr>
      </a:lvl8pPr>
      <a:lvl9pPr marL="5113272" algn="l" defTabSz="639156"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http://lre.eun.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pect-project.org" TargetMode="External"/><Relationship Id="rId3" Type="http://schemas.openxmlformats.org/officeDocument/2006/relationships/hyperlink" Target="http://itec.eun.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reforschools.eun.org/web/guest/metadata" TargetMode="Externa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reforschools.eun.org/web/guest/content-providers" TargetMode="Externa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reforschools.eun.org/" TargetMode="Externa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video" Target="file://localhost/Users/dmssrt/home/presentations/2012/0316Lie%CC%80ge/ASPECT-Scorm.mp4" TargetMode="External"/><Relationship Id="rId2" Type="http://schemas.openxmlformats.org/officeDocument/2006/relationships/slideLayout" Target="../slideLayouts/slideLayout2.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video" Target="file://localhost/Users/dmssrt/home/presentations/2012/0316Lie%CC%80ge/ASPECT-Common%20Cartridge.mp4" TargetMode="External"/><Relationship Id="rId2" Type="http://schemas.openxmlformats.org/officeDocument/2006/relationships/slideLayout" Target="../slideLayouts/slideLayout2.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tec.eun.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hyperlink" Target="mailto:David.Massart@eun.org" TargetMode="External"/><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hyperlink" Target="http://lreforschools.eun.or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jpeg"/><Relationship Id="rId17"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175109"/>
            <a:ext cx="10881360" cy="2865524"/>
          </a:xfrm>
        </p:spPr>
        <p:txBody>
          <a:bodyPr>
            <a:normAutofit/>
          </a:bodyPr>
          <a:lstStyle/>
          <a:p>
            <a:r>
              <a:rPr lang="en-US" dirty="0" smtClean="0"/>
              <a:t>Learning Resource Exchange</a:t>
            </a:r>
            <a:br>
              <a:rPr lang="en-US" dirty="0" smtClean="0"/>
            </a:br>
            <a:r>
              <a:rPr lang="en-US" dirty="0" smtClean="0">
                <a:hlinkClick r:id="rId2"/>
              </a:rPr>
              <a:t>http://lreforschools.eun.org</a:t>
            </a:r>
            <a:r>
              <a:rPr lang="en-US" dirty="0" smtClean="0"/>
              <a:t> </a:t>
            </a:r>
            <a:endParaRPr lang="en-US" dirty="0"/>
          </a:p>
        </p:txBody>
      </p:sp>
      <p:sp>
        <p:nvSpPr>
          <p:cNvPr id="3" name="Subtitle 2"/>
          <p:cNvSpPr>
            <a:spLocks noGrp="1"/>
          </p:cNvSpPr>
          <p:nvPr>
            <p:ph type="subTitle" idx="1"/>
          </p:nvPr>
        </p:nvSpPr>
        <p:spPr>
          <a:xfrm>
            <a:off x="1650959" y="5440680"/>
            <a:ext cx="9506519" cy="2453640"/>
          </a:xfrm>
        </p:spPr>
        <p:txBody>
          <a:bodyPr>
            <a:normAutofit/>
          </a:bodyPr>
          <a:lstStyle/>
          <a:p>
            <a:r>
              <a:rPr lang="en-US" dirty="0" smtClean="0"/>
              <a:t>David Massart, </a:t>
            </a:r>
            <a:r>
              <a:rPr lang="en-US" dirty="0" smtClean="0"/>
              <a:t>European Schoolnet</a:t>
            </a:r>
          </a:p>
        </p:txBody>
      </p:sp>
      <p:pic>
        <p:nvPicPr>
          <p:cNvPr id="4" name="Picture 3" descr="lre.png"/>
          <p:cNvPicPr>
            <a:picLocks noChangeAspect="1"/>
          </p:cNvPicPr>
          <p:nvPr/>
        </p:nvPicPr>
        <p:blipFill>
          <a:blip r:embed="rId3"/>
          <a:stretch>
            <a:fillRect/>
          </a:stretch>
        </p:blipFill>
        <p:spPr>
          <a:xfrm>
            <a:off x="1155700" y="320254"/>
            <a:ext cx="10490200" cy="2435860"/>
          </a:xfrm>
          <a:prstGeom prst="rect">
            <a:avLst/>
          </a:prstGeom>
        </p:spPr>
      </p:pic>
      <p:pic>
        <p:nvPicPr>
          <p:cNvPr id="5" name="Picture 4" descr="lre2.png"/>
          <p:cNvPicPr>
            <a:picLocks noChangeAspect="1"/>
          </p:cNvPicPr>
          <p:nvPr/>
        </p:nvPicPr>
        <p:blipFill>
          <a:blip r:embed="rId4"/>
          <a:stretch>
            <a:fillRect/>
          </a:stretch>
        </p:blipFill>
        <p:spPr>
          <a:xfrm>
            <a:off x="1226820" y="6722016"/>
            <a:ext cx="10419080" cy="2382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Bit About Myself</a:t>
            </a:r>
            <a:endParaRPr lang="en-US" dirty="0"/>
          </a:p>
        </p:txBody>
      </p:sp>
      <p:sp>
        <p:nvSpPr>
          <p:cNvPr id="3" name="Content Placeholder 2"/>
          <p:cNvSpPr>
            <a:spLocks noGrp="1"/>
          </p:cNvSpPr>
          <p:nvPr>
            <p:ph idx="1"/>
          </p:nvPr>
        </p:nvSpPr>
        <p:spPr/>
        <p:txBody>
          <a:bodyPr/>
          <a:lstStyle/>
          <a:p>
            <a:r>
              <a:rPr lang="en-US" dirty="0" smtClean="0"/>
              <a:t>LRE Program Manager @ EUN</a:t>
            </a:r>
          </a:p>
          <a:p>
            <a:r>
              <a:rPr lang="en-US" dirty="0" smtClean="0"/>
              <a:t>Interoperability &amp; Standards</a:t>
            </a:r>
          </a:p>
          <a:p>
            <a:pPr lvl="1"/>
            <a:r>
              <a:rPr lang="en-US" dirty="0" smtClean="0"/>
              <a:t>IMS Global Learning Consortium</a:t>
            </a:r>
          </a:p>
          <a:p>
            <a:pPr lvl="1"/>
            <a:r>
              <a:rPr lang="en-US" dirty="0" smtClean="0"/>
              <a:t>IEEE Learning Technology Standard Committee</a:t>
            </a:r>
          </a:p>
          <a:p>
            <a:pPr lvl="1"/>
            <a:r>
              <a:rPr lang="en-US" dirty="0" smtClean="0"/>
              <a:t>CEN TC-353 &amp; WSLT</a:t>
            </a:r>
          </a:p>
          <a:p>
            <a:r>
              <a:rPr lang="en-US" dirty="0" smtClean="0"/>
              <a:t>Recent projects</a:t>
            </a:r>
          </a:p>
          <a:p>
            <a:pPr lvl="1"/>
            <a:r>
              <a:rPr lang="en-US" dirty="0" smtClean="0"/>
              <a:t>ASPECT: </a:t>
            </a:r>
            <a:r>
              <a:rPr lang="en-US" dirty="0" smtClean="0">
                <a:hlinkClick r:id="rId2"/>
              </a:rPr>
              <a:t>http://aspect-project.org</a:t>
            </a:r>
            <a:endParaRPr lang="en-US" dirty="0" smtClean="0"/>
          </a:p>
          <a:p>
            <a:pPr lvl="1"/>
            <a:r>
              <a:rPr lang="en-US" dirty="0" err="1" smtClean="0"/>
              <a:t>iTEC</a:t>
            </a:r>
            <a:r>
              <a:rPr lang="en-US" dirty="0" smtClean="0"/>
              <a:t>: </a:t>
            </a:r>
            <a:r>
              <a:rPr lang="en-US" dirty="0" smtClean="0">
                <a:hlinkClick r:id="rId3"/>
              </a:rPr>
              <a:t>http://itec.eun.org</a:t>
            </a:r>
            <a:r>
              <a:rPr lang="en-US" dirty="0" smtClean="0"/>
              <a:t>  </a:t>
            </a:r>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dirty="0" smtClean="0">
                <a:ea typeface="ＭＳ Ｐゴシック" charset="-128"/>
                <a:cs typeface="ＭＳ Ｐゴシック" charset="-128"/>
              </a:rPr>
              <a:t>Learning Objects, Metadata, and Repositories</a:t>
            </a:r>
          </a:p>
        </p:txBody>
      </p:sp>
      <p:pic>
        <p:nvPicPr>
          <p:cNvPr id="4" name="Content Placeholder 3" descr="loMtdRep-00.png"/>
          <p:cNvPicPr>
            <a:picLocks noGrp="1" noChangeAspect="1"/>
          </p:cNvPicPr>
          <p:nvPr>
            <p:ph idx="1"/>
          </p:nvPr>
        </p:nvPicPr>
        <p:blipFill>
          <a:blip r:embed="rId3"/>
          <a:srcRect l="-2218" r="-2218"/>
          <a:stretch>
            <a:fillRect/>
          </a:stretch>
        </p:blip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dirty="0" smtClean="0">
                <a:ea typeface="ＭＳ Ｐゴシック" charset="-128"/>
                <a:cs typeface="ＭＳ Ｐゴシック" charset="-128"/>
              </a:rPr>
              <a:t>Learning Objects, Metadata, and Repositories</a:t>
            </a:r>
          </a:p>
        </p:txBody>
      </p:sp>
      <p:pic>
        <p:nvPicPr>
          <p:cNvPr id="6" name="Content Placeholder 5" descr="loMtdRep-01.png"/>
          <p:cNvPicPr>
            <a:picLocks noGrp="1" noChangeAspect="1"/>
          </p:cNvPicPr>
          <p:nvPr>
            <p:ph idx="1"/>
          </p:nvPr>
        </p:nvPicPr>
        <p:blipFill>
          <a:blip r:embed="rId3"/>
          <a:srcRect l="-2218" r="-2218"/>
          <a:stretch>
            <a:fillRect/>
          </a:stretch>
        </p:blip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dirty="0" smtClean="0">
                <a:ea typeface="ＭＳ Ｐゴシック" charset="-128"/>
                <a:cs typeface="ＭＳ Ｐゴシック" charset="-128"/>
              </a:rPr>
              <a:t>Learning Objects, Metadata, and Repositories</a:t>
            </a:r>
          </a:p>
        </p:txBody>
      </p:sp>
      <p:pic>
        <p:nvPicPr>
          <p:cNvPr id="6" name="Content Placeholder 5" descr="loMtdRep-02.png"/>
          <p:cNvPicPr>
            <a:picLocks noGrp="1" noChangeAspect="1"/>
          </p:cNvPicPr>
          <p:nvPr>
            <p:ph idx="1"/>
          </p:nvPr>
        </p:nvPicPr>
        <p:blipFill>
          <a:blip r:embed="rId3"/>
          <a:srcRect l="-2218" r="-2218"/>
          <a:stretch>
            <a:fillRect/>
          </a:stretch>
        </p:blip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dirty="0" smtClean="0">
                <a:ea typeface="ＭＳ Ｐゴシック" charset="-128"/>
                <a:cs typeface="ＭＳ Ｐゴシック" charset="-128"/>
              </a:rPr>
              <a:t>Learning Objects, Metadata, and Repositories</a:t>
            </a:r>
          </a:p>
        </p:txBody>
      </p:sp>
      <p:pic>
        <p:nvPicPr>
          <p:cNvPr id="6" name="Content Placeholder 5" descr="loMtdRep-03.png"/>
          <p:cNvPicPr>
            <a:picLocks noGrp="1" noChangeAspect="1"/>
          </p:cNvPicPr>
          <p:nvPr>
            <p:ph idx="1"/>
          </p:nvPr>
        </p:nvPicPr>
        <p:blipFill>
          <a:blip r:embed="rId3"/>
          <a:srcRect l="-2218" r="-2218"/>
          <a:stretch>
            <a:fillRect/>
          </a:stretch>
        </p:blip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dirty="0" smtClean="0">
                <a:ea typeface="ＭＳ Ｐゴシック" charset="-128"/>
                <a:cs typeface="ＭＳ Ｐゴシック" charset="-128"/>
              </a:rPr>
              <a:t>Learning Objects, Metadata, and Repositories</a:t>
            </a:r>
          </a:p>
        </p:txBody>
      </p:sp>
      <p:pic>
        <p:nvPicPr>
          <p:cNvPr id="6" name="Content Placeholder 5" descr="loMtdRep-04.png"/>
          <p:cNvPicPr>
            <a:picLocks noGrp="1" noChangeAspect="1"/>
          </p:cNvPicPr>
          <p:nvPr>
            <p:ph idx="1"/>
          </p:nvPr>
        </p:nvPicPr>
        <p:blipFill>
          <a:blip r:embed="rId3"/>
          <a:srcRect l="-2218" r="-2218"/>
          <a:stretch>
            <a:fillRect/>
          </a:stretch>
        </p:blip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dirty="0" smtClean="0">
                <a:ea typeface="ＭＳ Ｐゴシック" charset="-128"/>
                <a:cs typeface="ＭＳ Ｐゴシック" charset="-128"/>
              </a:rPr>
              <a:t>Learning Objects, Metadata, and Repositories</a:t>
            </a:r>
          </a:p>
        </p:txBody>
      </p:sp>
      <p:pic>
        <p:nvPicPr>
          <p:cNvPr id="6" name="Content Placeholder 5" descr="loMtdRep-05.png"/>
          <p:cNvPicPr>
            <a:picLocks noGrp="1" noChangeAspect="1"/>
          </p:cNvPicPr>
          <p:nvPr>
            <p:ph idx="1"/>
          </p:nvPr>
        </p:nvPicPr>
        <p:blipFill>
          <a:blip r:embed="rId3"/>
          <a:srcRect l="-2218" r="-2218"/>
          <a:stretch>
            <a:fillRect/>
          </a:stretch>
        </p:blip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dirty="0" smtClean="0">
                <a:ea typeface="ＭＳ Ｐゴシック" charset="-128"/>
                <a:cs typeface="ＭＳ Ｐゴシック" charset="-128"/>
              </a:rPr>
              <a:t>Learning Objects, Metadata, and Repositories</a:t>
            </a:r>
          </a:p>
        </p:txBody>
      </p:sp>
      <p:pic>
        <p:nvPicPr>
          <p:cNvPr id="6" name="Content Placeholder 5" descr="loMtdRep-06.png"/>
          <p:cNvPicPr>
            <a:picLocks noGrp="1" noChangeAspect="1"/>
          </p:cNvPicPr>
          <p:nvPr>
            <p:ph idx="1"/>
          </p:nvPr>
        </p:nvPicPr>
        <p:blipFill>
          <a:blip r:embed="rId3"/>
          <a:srcRect l="-2218" r="-2218"/>
          <a:stretch>
            <a:fillRect/>
          </a:stretch>
        </p:blip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dirty="0" smtClean="0">
                <a:ea typeface="ＭＳ Ｐゴシック" charset="-128"/>
                <a:cs typeface="ＭＳ Ｐゴシック" charset="-128"/>
              </a:rPr>
              <a:t>Learning Objects, Metadata, and Repositories</a:t>
            </a:r>
          </a:p>
        </p:txBody>
      </p:sp>
      <p:pic>
        <p:nvPicPr>
          <p:cNvPr id="6" name="Content Placeholder 5" descr="loMtdRep-07.png"/>
          <p:cNvPicPr>
            <a:picLocks noGrp="1" noChangeAspect="1"/>
          </p:cNvPicPr>
          <p:nvPr>
            <p:ph idx="1"/>
          </p:nvPr>
        </p:nvPicPr>
        <p:blipFill>
          <a:blip r:embed="rId3"/>
          <a:srcRect l="-2218" r="-2218"/>
          <a:stretch>
            <a:fillRect/>
          </a:stretch>
        </p:blip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dirty="0" smtClean="0">
                <a:ea typeface="ＭＳ Ｐゴシック" charset="-128"/>
                <a:cs typeface="ＭＳ Ｐゴシック" charset="-128"/>
              </a:rPr>
              <a:t>Learning Objects, Metadata, and Repositories</a:t>
            </a:r>
          </a:p>
        </p:txBody>
      </p:sp>
      <p:pic>
        <p:nvPicPr>
          <p:cNvPr id="6" name="Content Placeholder 5" descr="loMtdRep-08.png"/>
          <p:cNvPicPr>
            <a:picLocks noGrp="1" noChangeAspect="1"/>
          </p:cNvPicPr>
          <p:nvPr>
            <p:ph idx="1"/>
          </p:nvPr>
        </p:nvPicPr>
        <p:blipFill>
          <a:blip r:embed="rId3"/>
          <a:srcRect l="-2218" r="-2218"/>
          <a:stretch>
            <a:fillRect/>
          </a:stretch>
        </p:blip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European Schoolnet</a:t>
            </a:r>
          </a:p>
          <a:p>
            <a:r>
              <a:rPr lang="en-US" dirty="0" smtClean="0"/>
              <a:t>Learning Resource Exchange</a:t>
            </a:r>
          </a:p>
          <a:p>
            <a:r>
              <a:rPr lang="en-US" dirty="0" smtClean="0"/>
              <a:t>Findings from the ASPECT project</a:t>
            </a:r>
          </a:p>
          <a:p>
            <a:r>
              <a:rPr lang="en-US" dirty="0" err="1" smtClean="0"/>
              <a:t>iTEC</a:t>
            </a:r>
            <a:r>
              <a:rPr lang="en-US" dirty="0" smtClean="0"/>
              <a:t> and the future classroom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dirty="0" smtClean="0">
                <a:ea typeface="ＭＳ Ｐゴシック" charset="-128"/>
                <a:cs typeface="ＭＳ Ｐゴシック" charset="-128"/>
              </a:rPr>
              <a:t>Learning Objects, Metadata, and Repositories</a:t>
            </a:r>
          </a:p>
        </p:txBody>
      </p:sp>
      <p:pic>
        <p:nvPicPr>
          <p:cNvPr id="6" name="Content Placeholder 5" descr="loMtdRep-09.png"/>
          <p:cNvPicPr>
            <a:picLocks noGrp="1" noChangeAspect="1"/>
          </p:cNvPicPr>
          <p:nvPr>
            <p:ph idx="1"/>
          </p:nvPr>
        </p:nvPicPr>
        <p:blipFill>
          <a:blip r:embed="rId3"/>
          <a:srcRect l="-2218" r="-2218"/>
          <a:stretch>
            <a:fillRect/>
          </a:stretch>
        </p:blip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dirty="0" smtClean="0">
                <a:ea typeface="ＭＳ Ｐゴシック" charset="-128"/>
                <a:cs typeface="ＭＳ Ｐゴシック" charset="-128"/>
              </a:rPr>
              <a:t>Learning Objects, Metadata, and Repositories</a:t>
            </a:r>
          </a:p>
        </p:txBody>
      </p:sp>
      <p:pic>
        <p:nvPicPr>
          <p:cNvPr id="6" name="Content Placeholder 5" descr="loMtdRep-10.png"/>
          <p:cNvPicPr>
            <a:picLocks noGrp="1" noChangeAspect="1"/>
          </p:cNvPicPr>
          <p:nvPr>
            <p:ph idx="1"/>
          </p:nvPr>
        </p:nvPicPr>
        <p:blipFill>
          <a:blip r:embed="rId3"/>
          <a:srcRect l="-1913" r="-1913"/>
          <a:stretch>
            <a:fillRect/>
          </a:stretch>
        </p:blip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LRE-Overview-1c.png"/>
          <p:cNvPicPr>
            <a:picLocks noGrp="1" noChangeAspect="1"/>
          </p:cNvPicPr>
          <p:nvPr>
            <p:ph idx="1"/>
          </p:nvPr>
        </p:nvPicPr>
        <p:blipFill>
          <a:blip r:embed="rId2"/>
          <a:srcRect l="-24872" r="-24872"/>
          <a:stretch>
            <a:fillRect/>
          </a:stretch>
        </p:blipFill>
        <p:spPr>
          <a:xfrm>
            <a:off x="-879158" y="856726"/>
            <a:ext cx="15138563" cy="832562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7"/>
            <a:ext cx="11521440" cy="1554391"/>
          </a:xfrm>
        </p:spPr>
        <p:txBody>
          <a:bodyPr>
            <a:normAutofit fontScale="90000"/>
          </a:bodyPr>
          <a:lstStyle/>
          <a:p>
            <a:r>
              <a:rPr lang="en-US" dirty="0" smtClean="0"/>
              <a:t>LRE Metadata Application Profile</a:t>
            </a:r>
            <a:br>
              <a:rPr lang="en-US" dirty="0" smtClean="0"/>
            </a:br>
            <a:r>
              <a:rPr lang="en-US" sz="4500" dirty="0" smtClean="0">
                <a:hlinkClick r:id="rId2"/>
              </a:rPr>
              <a:t>http://lreforschools.eun.org/web/guest/metadata</a:t>
            </a:r>
            <a:endParaRPr lang="en-US" dirty="0"/>
          </a:p>
        </p:txBody>
      </p:sp>
      <p:pic>
        <p:nvPicPr>
          <p:cNvPr id="4" name="Content Placeholder 3" descr="LREMAP.png"/>
          <p:cNvPicPr>
            <a:picLocks noGrp="1" noChangeAspect="1"/>
          </p:cNvPicPr>
          <p:nvPr>
            <p:ph idx="1"/>
          </p:nvPr>
        </p:nvPicPr>
        <p:blipFill>
          <a:blip r:embed="rId3"/>
          <a:srcRect l="-12571" r="-12571"/>
          <a:stretch>
            <a:fillRect/>
          </a:stretch>
        </p:blipFill>
        <p:spPr>
          <a:xfrm>
            <a:off x="-997821" y="1554398"/>
            <a:ext cx="14631588" cy="804680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0"/>
            <a:ext cx="11521440" cy="1406840"/>
          </a:xfrm>
        </p:spPr>
        <p:txBody>
          <a:bodyPr>
            <a:normAutofit fontScale="90000"/>
          </a:bodyPr>
          <a:lstStyle/>
          <a:p>
            <a:r>
              <a:rPr lang="en-US" dirty="0" smtClean="0"/>
              <a:t>5</a:t>
            </a:r>
            <a:r>
              <a:rPr lang="en-US" dirty="0" smtClean="0"/>
              <a:t>0</a:t>
            </a:r>
            <a:r>
              <a:rPr lang="en-US" dirty="0" smtClean="0"/>
              <a:t>+ LRE Content Providers</a:t>
            </a:r>
            <a:r>
              <a:rPr lang="en-US" sz="3600" dirty="0" smtClean="0"/>
              <a:t/>
            </a:r>
            <a:br>
              <a:rPr lang="en-US" sz="3600" dirty="0" smtClean="0"/>
            </a:br>
            <a:r>
              <a:rPr lang="en-US" sz="3600" dirty="0" smtClean="0">
                <a:hlinkClick r:id="rId2"/>
              </a:rPr>
              <a:t>http://lreforschools.eun.org/web/guest/content-providers</a:t>
            </a:r>
            <a:r>
              <a:rPr lang="en-US" sz="3600" dirty="0" smtClean="0"/>
              <a:t> </a:t>
            </a:r>
            <a:endParaRPr lang="en-US" dirty="0"/>
          </a:p>
        </p:txBody>
      </p:sp>
      <p:pic>
        <p:nvPicPr>
          <p:cNvPr id="6" name="Content Placeholder 5" descr="LREContentProviders.png"/>
          <p:cNvPicPr>
            <a:picLocks noGrp="1" noChangeAspect="1"/>
          </p:cNvPicPr>
          <p:nvPr>
            <p:ph idx="1"/>
          </p:nvPr>
        </p:nvPicPr>
        <p:blipFill>
          <a:blip r:embed="rId3"/>
          <a:srcRect l="-9681" r="-9681"/>
          <a:stretch>
            <a:fillRect/>
          </a:stretch>
        </p:blipFill>
        <p:spPr>
          <a:xfrm>
            <a:off x="-341185" y="1785337"/>
            <a:ext cx="13417828" cy="737928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047315"/>
          </a:xfrm>
        </p:spPr>
        <p:txBody>
          <a:bodyPr>
            <a:normAutofit fontScale="90000"/>
          </a:bodyPr>
          <a:lstStyle/>
          <a:p>
            <a:r>
              <a:rPr lang="en-US" dirty="0" smtClean="0"/>
              <a:t>LRE Portal</a:t>
            </a:r>
            <a:r>
              <a:rPr lang="en-US" dirty="0" smtClean="0">
                <a:hlinkClick r:id="rId2"/>
              </a:rPr>
              <a:t/>
            </a:r>
            <a:br>
              <a:rPr lang="en-US" dirty="0" smtClean="0">
                <a:hlinkClick r:id="rId2"/>
              </a:rPr>
            </a:br>
            <a:r>
              <a:rPr lang="en-US" sz="4500" dirty="0" smtClean="0">
                <a:hlinkClick r:id="rId2"/>
              </a:rPr>
              <a:t>http://lreforschools.eun.org/</a:t>
            </a:r>
            <a:endParaRPr lang="en-US" dirty="0"/>
          </a:p>
        </p:txBody>
      </p:sp>
      <p:pic>
        <p:nvPicPr>
          <p:cNvPr id="4" name="Content Placeholder 3" descr="lreforschools.png"/>
          <p:cNvPicPr>
            <a:picLocks noGrp="1" noChangeAspect="1"/>
          </p:cNvPicPr>
          <p:nvPr>
            <p:ph idx="1"/>
          </p:nvPr>
        </p:nvPicPr>
        <p:blipFill>
          <a:blip r:embed="rId3"/>
          <a:srcRect t="-61" b="-61"/>
          <a:stretch>
            <a:fillRect/>
          </a:stretch>
        </p:blipFill>
        <p:spPr>
          <a:xfrm>
            <a:off x="0" y="1888263"/>
            <a:ext cx="12817255" cy="7048996"/>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LRE Subcommittee</a:t>
            </a:r>
            <a:endParaRPr lang="en-US" dirty="0"/>
          </a:p>
        </p:txBody>
      </p:sp>
      <p:sp>
        <p:nvSpPr>
          <p:cNvPr id="3" name="Content Placeholder 2"/>
          <p:cNvSpPr>
            <a:spLocks noGrp="1"/>
          </p:cNvSpPr>
          <p:nvPr>
            <p:ph idx="1"/>
          </p:nvPr>
        </p:nvSpPr>
        <p:spPr/>
        <p:txBody>
          <a:bodyPr>
            <a:normAutofit fontScale="77500" lnSpcReduction="20000"/>
          </a:bodyPr>
          <a:lstStyle/>
          <a:p>
            <a:r>
              <a:rPr lang="en-US" sz="4800" dirty="0" smtClean="0"/>
              <a:t>LRE governing body</a:t>
            </a:r>
          </a:p>
          <a:p>
            <a:r>
              <a:rPr lang="en-US" sz="4800" dirty="0" smtClean="0"/>
              <a:t>Meets twice a year</a:t>
            </a:r>
          </a:p>
          <a:p>
            <a:r>
              <a:rPr lang="en-US" sz="4800" dirty="0" smtClean="0"/>
              <a:t>Founding members and Associate members have one vote each and elect a Chair</a:t>
            </a:r>
          </a:p>
          <a:p>
            <a:r>
              <a:rPr lang="en-US" sz="4800" dirty="0" smtClean="0"/>
              <a:t>Technical Advisory Board – chaired by EUN</a:t>
            </a:r>
          </a:p>
          <a:p>
            <a:r>
              <a:rPr lang="en-US" sz="4800" dirty="0" smtClean="0"/>
              <a:t>Decisions on operation of LRE and annual </a:t>
            </a:r>
            <a:r>
              <a:rPr lang="en-US" sz="4800" dirty="0" err="1" smtClean="0"/>
              <a:t>workplan</a:t>
            </a:r>
            <a:r>
              <a:rPr lang="en-US" sz="4800" dirty="0" smtClean="0"/>
              <a:t> decided by Founding and Associate partners</a:t>
            </a:r>
          </a:p>
          <a:p>
            <a:r>
              <a:rPr lang="en-US" sz="4800" dirty="0" smtClean="0"/>
              <a:t>Changes to statutes of LRE Governing Committee and LRE members ship rules require majority decision by Founding members (</a:t>
            </a:r>
            <a:r>
              <a:rPr lang="en-US" sz="4800" dirty="0" err="1" smtClean="0"/>
              <a:t>MoE</a:t>
            </a:r>
            <a:r>
              <a:rPr lang="en-US" sz="4800" dirty="0" smtClean="0"/>
              <a:t>)</a:t>
            </a:r>
          </a:p>
          <a:p>
            <a:r>
              <a:rPr lang="en-US" sz="4800" dirty="0" smtClean="0"/>
              <a:t>Option to terminate LRE development and maintenance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dirty="0" smtClean="0"/>
              <a:t>Types of LRE partners</a:t>
            </a:r>
          </a:p>
        </p:txBody>
      </p:sp>
      <p:sp>
        <p:nvSpPr>
          <p:cNvPr id="659459" name="Rectangle 3"/>
          <p:cNvSpPr>
            <a:spLocks noGrp="1" noChangeArrowheads="1"/>
          </p:cNvSpPr>
          <p:nvPr>
            <p:ph idx="1"/>
          </p:nvPr>
        </p:nvSpPr>
        <p:spPr/>
        <p:txBody>
          <a:bodyPr>
            <a:normAutofit fontScale="92500" lnSpcReduction="20000"/>
          </a:bodyPr>
          <a:lstStyle/>
          <a:p>
            <a:pPr eaLnBrk="1" hangingPunct="1"/>
            <a:r>
              <a:rPr lang="en-US" dirty="0" smtClean="0"/>
              <a:t>LRE Founding partners – </a:t>
            </a:r>
            <a:r>
              <a:rPr lang="en-US" dirty="0" err="1" smtClean="0"/>
              <a:t>MoE</a:t>
            </a:r>
            <a:endParaRPr lang="en-US" dirty="0" smtClean="0"/>
          </a:p>
          <a:p>
            <a:pPr eaLnBrk="1" hangingPunct="1"/>
            <a:r>
              <a:rPr lang="en-US" dirty="0" smtClean="0"/>
              <a:t>LRE Associate partners</a:t>
            </a:r>
          </a:p>
          <a:p>
            <a:pPr lvl="1" eaLnBrk="1" hangingPunct="1"/>
            <a:r>
              <a:rPr lang="en-US" dirty="0" smtClean="0"/>
              <a:t>Territorial, regional, municipal authorities</a:t>
            </a:r>
          </a:p>
          <a:p>
            <a:pPr lvl="1" eaLnBrk="1" hangingPunct="1"/>
            <a:r>
              <a:rPr lang="en-US" dirty="0" smtClean="0"/>
              <a:t>Commercial and public sector content providers</a:t>
            </a:r>
          </a:p>
          <a:p>
            <a:pPr lvl="1" eaLnBrk="1" hangingPunct="1"/>
            <a:r>
              <a:rPr lang="en-US" dirty="0" smtClean="0"/>
              <a:t>Tools’ providers</a:t>
            </a:r>
          </a:p>
          <a:p>
            <a:pPr eaLnBrk="1" hangingPunct="1"/>
            <a:r>
              <a:rPr lang="en-US" dirty="0" smtClean="0"/>
              <a:t>LRE Subscription members</a:t>
            </a:r>
          </a:p>
          <a:p>
            <a:pPr lvl="1" eaLnBrk="1" hangingPunct="1"/>
            <a:r>
              <a:rPr lang="en-US" dirty="0" smtClean="0"/>
              <a:t>Smaller organizations exploring LRE added value</a:t>
            </a:r>
          </a:p>
          <a:p>
            <a:pPr eaLnBrk="1" hangingPunct="1"/>
            <a:r>
              <a:rPr lang="en-US" dirty="0" smtClean="0"/>
              <a:t>LRE Affiliate partners </a:t>
            </a:r>
          </a:p>
          <a:p>
            <a:pPr lvl="1" eaLnBrk="1" hangingPunct="1"/>
            <a:r>
              <a:rPr lang="en-US" dirty="0" smtClean="0"/>
              <a:t>Do not pay a membership fee or have voting rights</a:t>
            </a:r>
          </a:p>
          <a:p>
            <a:pPr lvl="1" eaLnBrk="1" hangingPunct="1"/>
            <a:r>
              <a:rPr lang="en-US" dirty="0" smtClean="0"/>
              <a:t>e.g., </a:t>
            </a:r>
            <a:r>
              <a:rPr lang="en-US" dirty="0" err="1" smtClean="0"/>
              <a:t>PhET</a:t>
            </a:r>
            <a:endParaRPr lang="en-US" dirty="0" smtClean="0"/>
          </a:p>
          <a:p>
            <a:pPr eaLnBrk="1" hangingPunct="1"/>
            <a:endParaRPr lang="en-US" sz="3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94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594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5945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594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5945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945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5945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5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59" grpId="0" build="p"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a:t>
            </a:r>
            <a:endParaRPr lang="en-US" dirty="0"/>
          </a:p>
        </p:txBody>
      </p:sp>
      <p:sp>
        <p:nvSpPr>
          <p:cNvPr id="3" name="Content Placeholder 2"/>
          <p:cNvSpPr>
            <a:spLocks noGrp="1"/>
          </p:cNvSpPr>
          <p:nvPr>
            <p:ph idx="1"/>
          </p:nvPr>
        </p:nvSpPr>
        <p:spPr/>
        <p:txBody>
          <a:bodyPr/>
          <a:lstStyle/>
          <a:p>
            <a:r>
              <a:rPr lang="en-US" dirty="0" smtClean="0"/>
              <a:t>Developing </a:t>
            </a:r>
            <a:r>
              <a:rPr lang="en-US" dirty="0"/>
              <a:t>best practice </a:t>
            </a:r>
            <a:r>
              <a:rPr lang="en-US" dirty="0" smtClean="0"/>
              <a:t>approaches</a:t>
            </a:r>
          </a:p>
          <a:p>
            <a:r>
              <a:rPr lang="en-US" dirty="0"/>
              <a:t>T</a:t>
            </a:r>
            <a:r>
              <a:rPr lang="en-US" dirty="0" smtClean="0"/>
              <a:t>o </a:t>
            </a:r>
            <a:r>
              <a:rPr lang="en-US" dirty="0"/>
              <a:t>implementing standards</a:t>
            </a:r>
            <a:r>
              <a:rPr lang="en-US" dirty="0" smtClean="0"/>
              <a:t> and specifications</a:t>
            </a:r>
          </a:p>
          <a:p>
            <a:r>
              <a:rPr lang="en-US" dirty="0" smtClean="0"/>
              <a:t>For </a:t>
            </a:r>
            <a:r>
              <a:rPr lang="en-US" dirty="0"/>
              <a:t>both educational content discovery and </a:t>
            </a:r>
            <a:r>
              <a:rPr lang="en-US" dirty="0" smtClean="0"/>
              <a:t>use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Content Discovery</a:t>
            </a:r>
            <a:br>
              <a:rPr lang="en-US" dirty="0" smtClean="0"/>
            </a:br>
            <a:r>
              <a:rPr lang="en-US" dirty="0" smtClean="0"/>
              <a:t>To Content Use</a:t>
            </a:r>
            <a:endParaRPr lang="en-US" dirty="0"/>
          </a:p>
        </p:txBody>
      </p:sp>
      <p:sp>
        <p:nvSpPr>
          <p:cNvPr id="3" name="Content Placeholder 2"/>
          <p:cNvSpPr>
            <a:spLocks noGrp="1"/>
          </p:cNvSpPr>
          <p:nvPr>
            <p:ph idx="1"/>
          </p:nvPr>
        </p:nvSpPr>
        <p:spPr/>
        <p:txBody>
          <a:bodyPr>
            <a:normAutofit lnSpcReduction="10000"/>
          </a:bodyPr>
          <a:lstStyle/>
          <a:p>
            <a:r>
              <a:rPr lang="en-US" dirty="0" smtClean="0"/>
              <a:t>Content or user exchange?</a:t>
            </a:r>
          </a:p>
          <a:p>
            <a:r>
              <a:rPr lang="en-US" dirty="0" smtClean="0"/>
              <a:t>Reusable content (e.g., SCORM, IMS CC)</a:t>
            </a:r>
          </a:p>
          <a:p>
            <a:pPr lvl="1"/>
            <a:r>
              <a:rPr lang="en-US" dirty="0" smtClean="0"/>
              <a:t>Content is moved to users’ systems</a:t>
            </a:r>
          </a:p>
          <a:p>
            <a:pPr lvl="1"/>
            <a:r>
              <a:rPr lang="en-US" dirty="0" smtClean="0"/>
              <a:t>Users use their systems of choice</a:t>
            </a:r>
          </a:p>
          <a:p>
            <a:r>
              <a:rPr lang="en-US" dirty="0" smtClean="0"/>
              <a:t>Locked content (e.g., SSO)</a:t>
            </a:r>
          </a:p>
          <a:p>
            <a:pPr lvl="1"/>
            <a:r>
              <a:rPr lang="en-US" dirty="0" smtClean="0"/>
              <a:t>Content is hosted on a system that controls access to it</a:t>
            </a:r>
          </a:p>
          <a:p>
            <a:pPr lvl="1"/>
            <a:r>
              <a:rPr lang="en-US" dirty="0" smtClean="0"/>
              <a:t>Users are moved to the system that hosts the content they are interested 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ext Box 1027"/>
          <p:cNvSpPr txBox="1">
            <a:spLocks noChangeArrowheads="1"/>
          </p:cNvSpPr>
          <p:nvPr/>
        </p:nvSpPr>
        <p:spPr bwMode="auto">
          <a:xfrm>
            <a:off x="3275967" y="4056067"/>
            <a:ext cx="6318568" cy="1421758"/>
          </a:xfrm>
          <a:prstGeom prst="rect">
            <a:avLst/>
          </a:prstGeom>
          <a:noFill/>
          <a:ln>
            <a:noFill/>
          </a:ln>
          <a:extLst>
            <a:ext uri="{909E8E84-426E-40DD-AFC4-6F175D3DCCD1}">
              <a14:hiddenFil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a14="http://schemas.microsoft.com/office/drawing/2010/main" xmlns:a="http://schemas.openxmlformats.org/drawingml/2006/main" xmlns:p="http://schemas.openxmlformats.org/presentationml/2006/main" xmlns="" w="9525" algn="ctr">
                <a:solidFill>
                  <a:srgbClr val="000000"/>
                </a:solidFill>
                <a:miter lim="800000"/>
                <a:headEnd/>
                <a:tailEnd/>
              </a14:hiddenLine>
            </a:ext>
          </a:extLst>
        </p:spPr>
        <p:txBody>
          <a:bodyPr lIns="127831" tIns="63924" rIns="127831" bIns="63924">
            <a:prstTxWarp prst="textNoShape">
              <a:avLst/>
            </a:prstTxWarp>
            <a:spAutoFit/>
          </a:bodyPr>
          <a:lstStyle/>
          <a:p>
            <a:pPr algn="ctr"/>
            <a:r>
              <a:rPr lang="en-GB" sz="2800" b="1" dirty="0">
                <a:solidFill>
                  <a:srgbClr val="002060"/>
                </a:solidFill>
                <a:ea typeface="Arial" pitchFamily="-84" charset="0"/>
                <a:cs typeface="Arial" pitchFamily="-84" charset="0"/>
              </a:rPr>
              <a:t>Dedicated to </a:t>
            </a:r>
          </a:p>
          <a:p>
            <a:pPr algn="ctr"/>
            <a:r>
              <a:rPr lang="en-GB" sz="2200" dirty="0">
                <a:solidFill>
                  <a:srgbClr val="10253F"/>
                </a:solidFill>
                <a:ea typeface="Arial" pitchFamily="-84" charset="0"/>
                <a:cs typeface="Arial" pitchFamily="-84" charset="0"/>
              </a:rPr>
              <a:t>(according to the status when created)</a:t>
            </a:r>
            <a:r>
              <a:rPr lang="en-GB" sz="2800" dirty="0">
                <a:ea typeface="Arial" pitchFamily="-84" charset="0"/>
                <a:cs typeface="Arial" pitchFamily="-84" charset="0"/>
              </a:rPr>
              <a:t> </a:t>
            </a:r>
            <a:endParaRPr lang="fr-FR" sz="2800" dirty="0">
              <a:ea typeface="Arial" pitchFamily="-84" charset="0"/>
              <a:cs typeface="Arial" pitchFamily="-84" charset="0"/>
            </a:endParaRPr>
          </a:p>
          <a:p>
            <a:pPr algn="ctr"/>
            <a:endParaRPr lang="en-US" sz="2800" b="1" dirty="0">
              <a:solidFill>
                <a:srgbClr val="002060"/>
              </a:solidFill>
              <a:ea typeface="Arial" pitchFamily="-84" charset="0"/>
              <a:cs typeface="Arial" pitchFamily="-84" charset="0"/>
            </a:endParaRPr>
          </a:p>
        </p:txBody>
      </p:sp>
      <p:sp>
        <p:nvSpPr>
          <p:cNvPr id="8195" name="AutoShape 1028"/>
          <p:cNvSpPr>
            <a:spLocks noChangeArrowheads="1"/>
          </p:cNvSpPr>
          <p:nvPr/>
        </p:nvSpPr>
        <p:spPr bwMode="auto">
          <a:xfrm>
            <a:off x="560088" y="5102860"/>
            <a:ext cx="5142865" cy="1611313"/>
          </a:xfrm>
          <a:prstGeom prst="roundRect">
            <a:avLst>
              <a:gd name="adj" fmla="val 16667"/>
            </a:avLst>
          </a:prstGeom>
          <a:solidFill>
            <a:srgbClr val="093864"/>
          </a:solidFill>
          <a:ln w="9525">
            <a:solidFill>
              <a:srgbClr val="093864"/>
            </a:solidFill>
            <a:round/>
            <a:headEnd/>
            <a:tailEnd/>
          </a:ln>
        </p:spPr>
        <p:txBody>
          <a:bodyPr wrap="none" lIns="127831" tIns="63924" rIns="127831" bIns="63924" anchor="ctr">
            <a:prstTxWarp prst="textNoShape">
              <a:avLst/>
            </a:prstTxWarp>
          </a:bodyPr>
          <a:lstStyle/>
          <a:p>
            <a:pPr algn="ctr"/>
            <a:r>
              <a:rPr lang="en-US" b="1">
                <a:solidFill>
                  <a:schemeClr val="bg1"/>
                </a:solidFill>
                <a:ea typeface="Arial" pitchFamily="-84" charset="0"/>
                <a:cs typeface="Arial" pitchFamily="-84" charset="0"/>
              </a:rPr>
              <a:t>Support schools in </a:t>
            </a:r>
          </a:p>
          <a:p>
            <a:pPr algn="ctr"/>
            <a:r>
              <a:rPr lang="en-US" b="1">
                <a:solidFill>
                  <a:schemeClr val="bg1"/>
                </a:solidFill>
                <a:ea typeface="Arial" pitchFamily="-84" charset="0"/>
                <a:cs typeface="Arial" pitchFamily="-84" charset="0"/>
              </a:rPr>
              <a:t>bringing about the best use </a:t>
            </a:r>
          </a:p>
          <a:p>
            <a:pPr algn="ctr"/>
            <a:r>
              <a:rPr lang="en-US" b="1">
                <a:solidFill>
                  <a:schemeClr val="bg1"/>
                </a:solidFill>
                <a:ea typeface="Arial" pitchFamily="-84" charset="0"/>
                <a:cs typeface="Arial" pitchFamily="-84" charset="0"/>
              </a:rPr>
              <a:t>of technology in learning</a:t>
            </a:r>
          </a:p>
        </p:txBody>
      </p:sp>
      <p:sp>
        <p:nvSpPr>
          <p:cNvPr id="8196" name="AutoShape 1029"/>
          <p:cNvSpPr>
            <a:spLocks noChangeArrowheads="1"/>
          </p:cNvSpPr>
          <p:nvPr/>
        </p:nvSpPr>
        <p:spPr bwMode="auto">
          <a:xfrm>
            <a:off x="7025325" y="5062855"/>
            <a:ext cx="5140642" cy="1611313"/>
          </a:xfrm>
          <a:prstGeom prst="roundRect">
            <a:avLst>
              <a:gd name="adj" fmla="val 16667"/>
            </a:avLst>
          </a:prstGeom>
          <a:solidFill>
            <a:srgbClr val="093864"/>
          </a:solidFill>
          <a:ln w="9525">
            <a:solidFill>
              <a:srgbClr val="093864"/>
            </a:solidFill>
            <a:round/>
            <a:headEnd/>
            <a:tailEnd/>
          </a:ln>
        </p:spPr>
        <p:txBody>
          <a:bodyPr wrap="none" lIns="127831" tIns="63924" rIns="127831" bIns="63924" anchor="ctr">
            <a:prstTxWarp prst="textNoShape">
              <a:avLst/>
            </a:prstTxWarp>
          </a:bodyPr>
          <a:lstStyle/>
          <a:p>
            <a:pPr algn="ctr"/>
            <a:r>
              <a:rPr lang="en-US" b="1">
                <a:solidFill>
                  <a:schemeClr val="bg1"/>
                </a:solidFill>
                <a:ea typeface="Arial" pitchFamily="-84" charset="0"/>
                <a:cs typeface="Arial" pitchFamily="-84" charset="0"/>
              </a:rPr>
              <a:t>Promote the European</a:t>
            </a:r>
          </a:p>
          <a:p>
            <a:pPr algn="ctr"/>
            <a:r>
              <a:rPr lang="en-US" b="1">
                <a:solidFill>
                  <a:schemeClr val="bg1"/>
                </a:solidFill>
                <a:ea typeface="Arial" pitchFamily="-84" charset="0"/>
                <a:cs typeface="Arial" pitchFamily="-84" charset="0"/>
              </a:rPr>
              <a:t>dimension in schools </a:t>
            </a:r>
          </a:p>
          <a:p>
            <a:pPr algn="ctr"/>
            <a:r>
              <a:rPr lang="en-US" b="1">
                <a:solidFill>
                  <a:schemeClr val="bg1"/>
                </a:solidFill>
                <a:ea typeface="Arial" pitchFamily="-84" charset="0"/>
                <a:cs typeface="Arial" pitchFamily="-84" charset="0"/>
              </a:rPr>
              <a:t>and education</a:t>
            </a:r>
          </a:p>
        </p:txBody>
      </p:sp>
      <p:sp>
        <p:nvSpPr>
          <p:cNvPr id="8197" name="AutoShape 1030"/>
          <p:cNvSpPr>
            <a:spLocks noChangeArrowheads="1"/>
          </p:cNvSpPr>
          <p:nvPr/>
        </p:nvSpPr>
        <p:spPr bwMode="auto">
          <a:xfrm>
            <a:off x="3931621" y="7018655"/>
            <a:ext cx="4938395" cy="1611313"/>
          </a:xfrm>
          <a:prstGeom prst="roundRect">
            <a:avLst>
              <a:gd name="adj" fmla="val 16667"/>
            </a:avLst>
          </a:prstGeom>
          <a:solidFill>
            <a:srgbClr val="093864"/>
          </a:solidFill>
          <a:ln w="9525">
            <a:solidFill>
              <a:srgbClr val="093864"/>
            </a:solidFill>
            <a:round/>
            <a:headEnd/>
            <a:tailEnd/>
          </a:ln>
        </p:spPr>
        <p:txBody>
          <a:bodyPr wrap="none" lIns="127831" tIns="63924" rIns="127831" bIns="63924" anchor="ctr">
            <a:prstTxWarp prst="textNoShape">
              <a:avLst/>
            </a:prstTxWarp>
          </a:bodyPr>
          <a:lstStyle/>
          <a:p>
            <a:pPr algn="ctr"/>
            <a:r>
              <a:rPr lang="en-US" b="1">
                <a:solidFill>
                  <a:schemeClr val="bg1"/>
                </a:solidFill>
                <a:ea typeface="Arial" pitchFamily="-84" charset="0"/>
                <a:cs typeface="Arial" pitchFamily="-84" charset="0"/>
              </a:rPr>
              <a:t>Improve and raise </a:t>
            </a:r>
          </a:p>
          <a:p>
            <a:pPr algn="ctr"/>
            <a:r>
              <a:rPr lang="en-US" b="1">
                <a:solidFill>
                  <a:schemeClr val="bg1"/>
                </a:solidFill>
                <a:ea typeface="Arial" pitchFamily="-84" charset="0"/>
                <a:cs typeface="Arial" pitchFamily="-84" charset="0"/>
              </a:rPr>
              <a:t>the quality of education </a:t>
            </a:r>
          </a:p>
          <a:p>
            <a:pPr algn="ctr"/>
            <a:r>
              <a:rPr lang="en-US" b="1">
                <a:solidFill>
                  <a:schemeClr val="bg1"/>
                </a:solidFill>
                <a:ea typeface="Arial" pitchFamily="-84" charset="0"/>
                <a:cs typeface="Arial" pitchFamily="-84" charset="0"/>
              </a:rPr>
              <a:t>in Europe </a:t>
            </a:r>
          </a:p>
        </p:txBody>
      </p:sp>
      <p:sp>
        <p:nvSpPr>
          <p:cNvPr id="8198" name="AutoShape 1031"/>
          <p:cNvSpPr>
            <a:spLocks noChangeArrowheads="1"/>
          </p:cNvSpPr>
          <p:nvPr/>
        </p:nvSpPr>
        <p:spPr bwMode="auto">
          <a:xfrm>
            <a:off x="3729355" y="1591310"/>
            <a:ext cx="5342890" cy="2464753"/>
          </a:xfrm>
          <a:prstGeom prst="roundRect">
            <a:avLst>
              <a:gd name="adj" fmla="val 16667"/>
            </a:avLst>
          </a:prstGeom>
          <a:solidFill>
            <a:srgbClr val="FF9900"/>
          </a:solidFill>
          <a:ln w="9525">
            <a:solidFill>
              <a:srgbClr val="FF9900"/>
            </a:solidFill>
            <a:round/>
            <a:headEnd/>
            <a:tailEnd/>
          </a:ln>
        </p:spPr>
        <p:txBody>
          <a:bodyPr wrap="none" lIns="127831" tIns="63924" rIns="127831" bIns="63924" anchor="ctr">
            <a:prstTxWarp prst="textNoShape">
              <a:avLst/>
            </a:prstTxWarp>
          </a:bodyPr>
          <a:lstStyle/>
          <a:p>
            <a:pPr algn="ctr"/>
            <a:r>
              <a:rPr lang="en-US" sz="3400" b="1" dirty="0">
                <a:solidFill>
                  <a:schemeClr val="bg1"/>
                </a:solidFill>
                <a:ea typeface="Arial" pitchFamily="-84" charset="0"/>
                <a:cs typeface="Arial" pitchFamily="-84" charset="0"/>
              </a:rPr>
              <a:t>Network of 31 Ministries</a:t>
            </a:r>
          </a:p>
          <a:p>
            <a:pPr algn="ctr"/>
            <a:r>
              <a:rPr lang="en-US" sz="3400" b="1" dirty="0">
                <a:solidFill>
                  <a:schemeClr val="bg1"/>
                </a:solidFill>
                <a:ea typeface="Arial" pitchFamily="-84" charset="0"/>
                <a:cs typeface="Arial" pitchFamily="-84" charset="0"/>
              </a:rPr>
              <a:t>of Education in Europe</a:t>
            </a:r>
          </a:p>
        </p:txBody>
      </p:sp>
      <p:sp>
        <p:nvSpPr>
          <p:cNvPr id="12" name="Rectangle à coins arrondis 11"/>
          <p:cNvSpPr/>
          <p:nvPr/>
        </p:nvSpPr>
        <p:spPr>
          <a:xfrm>
            <a:off x="600077" y="200025"/>
            <a:ext cx="11501438" cy="12734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en-GB" sz="4500" dirty="0">
                <a:latin typeface="Arial" pitchFamily="34" charset="0"/>
                <a:cs typeface="Arial" pitchFamily="34" charset="0"/>
              </a:rPr>
              <a:t>What  is European </a:t>
            </a:r>
            <a:r>
              <a:rPr lang="en-GB" sz="4500" dirty="0" err="1">
                <a:latin typeface="Arial" pitchFamily="34" charset="0"/>
                <a:cs typeface="Arial" pitchFamily="34" charset="0"/>
              </a:rPr>
              <a:t>Schoolnet</a:t>
            </a:r>
            <a:r>
              <a:rPr lang="en-GB" sz="4500" dirty="0">
                <a:latin typeface="Arial" pitchFamily="34" charset="0"/>
                <a:cs typeface="Arial" pitchFamily="34" charset="0"/>
              </a:rPr>
              <a:t> (EUN)?</a:t>
            </a:r>
          </a:p>
        </p:txBody>
      </p:sp>
      <p:sp>
        <p:nvSpPr>
          <p:cNvPr id="2" name="Left-Right-Up Arrow 1"/>
          <p:cNvSpPr/>
          <p:nvPr/>
        </p:nvSpPr>
        <p:spPr>
          <a:xfrm rot="10800000">
            <a:off x="5911852" y="5794060"/>
            <a:ext cx="877888" cy="63341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endParaRPr lang="fr-BE"/>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Content Discovery Specifications</a:t>
            </a:r>
            <a:endParaRPr lang="en-US" dirty="0"/>
          </a:p>
        </p:txBody>
      </p:sp>
      <p:pic>
        <p:nvPicPr>
          <p:cNvPr id="5" name="Content Placeholder 4" descr="LRE-Overview-2b.png"/>
          <p:cNvPicPr>
            <a:picLocks noGrp="1" noChangeAspect="1"/>
          </p:cNvPicPr>
          <p:nvPr>
            <p:ph idx="1"/>
          </p:nvPr>
        </p:nvPicPr>
        <p:blipFill>
          <a:blip r:embed="rId2"/>
          <a:srcRect l="-25490" r="-25490"/>
          <a:stretch>
            <a:fillRect/>
          </a:stretch>
        </p:blipFill>
        <p:spPr>
          <a:xfrm>
            <a:off x="0" y="2240283"/>
            <a:ext cx="12938274" cy="711555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FindingRepositores.png"/>
          <p:cNvPicPr>
            <a:picLocks noGrp="1" noChangeAspect="1"/>
          </p:cNvPicPr>
          <p:nvPr>
            <p:ph idx="1"/>
          </p:nvPr>
        </p:nvPicPr>
        <p:blipFill>
          <a:blip r:embed="rId2"/>
          <a:srcRect l="-5474" r="-5474"/>
          <a:stretch>
            <a:fillRect/>
          </a:stretch>
        </p:blipFill>
        <p:spPr>
          <a:xfrm>
            <a:off x="640080" y="2259196"/>
            <a:ext cx="11521440" cy="6336348"/>
          </a:xfrm>
        </p:spPr>
      </p:pic>
      <p:sp>
        <p:nvSpPr>
          <p:cNvPr id="7" name="Title 6"/>
          <p:cNvSpPr>
            <a:spLocks noGrp="1"/>
          </p:cNvSpPr>
          <p:nvPr>
            <p:ph type="title"/>
          </p:nvPr>
        </p:nvSpPr>
        <p:spPr/>
        <p:txBody>
          <a:bodyPr/>
          <a:lstStyle/>
          <a:p>
            <a:r>
              <a:rPr lang="en-US" dirty="0" smtClean="0"/>
              <a:t>Finding Repositories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n-US" dirty="0" smtClean="0">
                <a:ea typeface="ＭＳ Ｐゴシック" charset="-128"/>
                <a:cs typeface="ＭＳ Ｐゴシック" charset="-128"/>
              </a:rPr>
              <a:t>Conformance Testing</a:t>
            </a:r>
          </a:p>
        </p:txBody>
      </p:sp>
      <p:pic>
        <p:nvPicPr>
          <p:cNvPr id="32771" name="Content Placeholder 4" descr="Metadata01cNegotiation.png"/>
          <p:cNvPicPr>
            <a:picLocks noGrp="1" noChangeAspect="1"/>
          </p:cNvPicPr>
          <p:nvPr>
            <p:ph idx="1"/>
          </p:nvPr>
        </p:nvPicPr>
        <p:blipFill>
          <a:blip r:embed="rId2"/>
          <a:srcRect l="-16191" r="-16191"/>
          <a:stretch>
            <a:fillRect/>
          </a:stretch>
        </p:blip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Beyond Metadata</a:t>
            </a:r>
            <a:endParaRPr lang="en-US" dirty="0"/>
          </a:p>
        </p:txBody>
      </p:sp>
      <p:pic>
        <p:nvPicPr>
          <p:cNvPr id="6" name="Content Placeholder 5" descr="LRE_Next2010-01.jpg"/>
          <p:cNvPicPr>
            <a:picLocks noGrp="1" noChangeAspect="1"/>
          </p:cNvPicPr>
          <p:nvPr>
            <p:ph idx="1"/>
          </p:nvPr>
        </p:nvPicPr>
        <p:blipFill>
          <a:blip r:embed="rId3"/>
          <a:srcRect l="-8505" r="-8505"/>
          <a:stretch>
            <a:fillRect/>
          </a:stretch>
        </p:blipFill>
        <p:spPr>
          <a:xfrm>
            <a:off x="-944587" y="1785910"/>
            <a:ext cx="14210613" cy="781529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 and User Identity</a:t>
            </a:r>
            <a:endParaRPr lang="en-US" dirty="0"/>
          </a:p>
        </p:txBody>
      </p:sp>
      <p:pic>
        <p:nvPicPr>
          <p:cNvPr id="4" name="Content Placeholder 3" descr="SocialData.png"/>
          <p:cNvPicPr>
            <a:picLocks noGrp="1" noChangeAspect="1"/>
          </p:cNvPicPr>
          <p:nvPr>
            <p:ph idx="1"/>
          </p:nvPr>
        </p:nvPicPr>
        <p:blipFill>
          <a:blip r:embed="rId2"/>
          <a:srcRect t="-26467" b="-26467"/>
          <a:stretch>
            <a:fillRect/>
          </a:stretch>
        </p:blip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to </a:t>
            </a:r>
            <a:r>
              <a:rPr lang="en-US" dirty="0" smtClean="0"/>
              <a:t>Specifications</a:t>
            </a:r>
            <a:endParaRPr lang="en-US" dirty="0"/>
          </a:p>
        </p:txBody>
      </p:sp>
      <p:sp>
        <p:nvSpPr>
          <p:cNvPr id="3" name="Content Placeholder 2"/>
          <p:cNvSpPr>
            <a:spLocks noGrp="1"/>
          </p:cNvSpPr>
          <p:nvPr>
            <p:ph idx="1"/>
          </p:nvPr>
        </p:nvSpPr>
        <p:spPr/>
        <p:txBody>
          <a:bodyPr>
            <a:normAutofit/>
          </a:bodyPr>
          <a:lstStyle/>
          <a:p>
            <a:r>
              <a:rPr lang="en-US" dirty="0" smtClean="0"/>
              <a:t>IMS Learning Object Discovery &amp; Exchange</a:t>
            </a:r>
          </a:p>
          <a:p>
            <a:r>
              <a:rPr lang="en-US" dirty="0" smtClean="0"/>
              <a:t>IMS Common Cartridge</a:t>
            </a:r>
          </a:p>
          <a:p>
            <a:r>
              <a:rPr lang="en-US" dirty="0" smtClean="0"/>
              <a:t>CEN EN Simple Publishing Interface</a:t>
            </a:r>
          </a:p>
          <a:p>
            <a:r>
              <a:rPr lang="en-US" dirty="0" smtClean="0"/>
              <a:t>CEN EN Simple Query Interface</a:t>
            </a:r>
          </a:p>
          <a:p>
            <a:r>
              <a:rPr lang="en-US" dirty="0" smtClean="0"/>
              <a:t>CEN WSLT Simple Publishing </a:t>
            </a:r>
            <a:r>
              <a:rPr lang="en-US" dirty="0" smtClean="0"/>
              <a:t>Interface</a:t>
            </a:r>
          </a:p>
          <a:p>
            <a:r>
              <a:rPr lang="en-US" dirty="0" smtClean="0"/>
              <a:t>CEN WSLT Interoperability of LOR </a:t>
            </a:r>
            <a:r>
              <a:rPr lang="en-US" dirty="0" smtClean="0"/>
              <a:t>Registries</a:t>
            </a:r>
          </a:p>
          <a:p>
            <a:r>
              <a:rPr lang="en-US" dirty="0" smtClean="0"/>
              <a:t>NSDL </a:t>
            </a:r>
            <a:r>
              <a:rPr lang="en-US" dirty="0" err="1" smtClean="0"/>
              <a:t>Paradata</a:t>
            </a: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SCORM</a:t>
            </a:r>
            <a:endParaRPr lang="en-US" dirty="0"/>
          </a:p>
        </p:txBody>
      </p:sp>
      <p:pic>
        <p:nvPicPr>
          <p:cNvPr id="4" name="ASPECT-Scorm.mp4">
            <a:hlinkClick r:id="" action="ppaction://media"/>
          </p:cNvPr>
          <p:cNvPicPr/>
          <p:nvPr>
            <p:ph idx="1"/>
            <a:videoFile r:link="rId1"/>
          </p:nvPr>
        </p:nvPicPr>
        <p:blipFill>
          <a:blip r:embed="rId3"/>
          <a:stretch>
            <a:fillRect/>
          </a:stretch>
        </p:blipFill>
        <p:spPr>
          <a:xfrm>
            <a:off x="767652" y="2239964"/>
            <a:ext cx="11266311" cy="63373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Cartridge</a:t>
            </a:r>
            <a:endParaRPr lang="en-US" dirty="0"/>
          </a:p>
        </p:txBody>
      </p:sp>
      <p:pic>
        <p:nvPicPr>
          <p:cNvPr id="4" name="ASPECT-Common Cartridge.mp4">
            <a:hlinkClick r:id="" action="ppaction://media"/>
          </p:cNvPr>
          <p:cNvPicPr/>
          <p:nvPr>
            <p:ph idx="1"/>
            <a:videoFile r:link="rId1"/>
          </p:nvPr>
        </p:nvPicPr>
        <p:blipFill>
          <a:blip r:embed="rId3"/>
          <a:stretch>
            <a:fillRect/>
          </a:stretch>
        </p:blipFill>
        <p:spPr>
          <a:xfrm>
            <a:off x="767652" y="2239964"/>
            <a:ext cx="11266311" cy="63373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Innovative Technologies for an Engaging </a:t>
            </a:r>
            <a:r>
              <a:rPr lang="en-US" dirty="0" smtClean="0"/>
              <a:t>Classroom (</a:t>
            </a:r>
            <a:r>
              <a:rPr lang="en-US" dirty="0" err="1" smtClean="0"/>
              <a:t>iTEC</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2"/>
              </a:rPr>
              <a:t>http://itec.eun.org</a:t>
            </a:r>
            <a:endParaRPr lang="en-US" dirty="0" smtClean="0"/>
          </a:p>
          <a:p>
            <a:r>
              <a:rPr lang="en-US" dirty="0" smtClean="0"/>
              <a:t>The </a:t>
            </a:r>
            <a:r>
              <a:rPr lang="en-US" dirty="0" err="1" smtClean="0"/>
              <a:t>iTEC</a:t>
            </a:r>
            <a:r>
              <a:rPr lang="en-US" dirty="0" smtClean="0"/>
              <a:t> project has been specifically designed to engage policy makers, researchers, technology suppliers and innovative teachers in jointly building ambitious scenarios for the future classroom that have the capacity to influence educational reform processes at both national and European level. With the involvement of 14 Ministries of Education, </a:t>
            </a:r>
            <a:r>
              <a:rPr lang="en-US" dirty="0" err="1" smtClean="0"/>
              <a:t>iTEC</a:t>
            </a:r>
            <a:r>
              <a:rPr lang="en-US" dirty="0" smtClean="0"/>
              <a:t> has the potential to be a flagship project for the design of the future classroom and a model for how to integrate, introduce and support a new generation of innovative tools. It will also have an impact, not only on those </a:t>
            </a:r>
            <a:r>
              <a:rPr lang="en-US" dirty="0" err="1" smtClean="0"/>
              <a:t>MoE</a:t>
            </a:r>
            <a:r>
              <a:rPr lang="en-US" dirty="0" smtClean="0"/>
              <a:t> directly involved in the project, but also on the ICT strategies of all 31 </a:t>
            </a:r>
            <a:r>
              <a:rPr lang="en-US" dirty="0" err="1" smtClean="0"/>
              <a:t>MoE</a:t>
            </a:r>
            <a:r>
              <a:rPr lang="en-US" dirty="0" smtClean="0"/>
              <a:t> participating in European Schoolnet.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s-ES" dirty="0" smtClean="0">
                <a:latin typeface="Arial Unicode MS" charset="0"/>
                <a:ea typeface="Arial Unicode MS" charset="0"/>
                <a:cs typeface="Arial Unicode MS" charset="0"/>
              </a:rPr>
              <a:t>iTEC</a:t>
            </a:r>
            <a:endParaRPr lang="fr-BE" dirty="0">
              <a:latin typeface="Arial Unicode MS" charset="0"/>
              <a:ea typeface="Arial Unicode MS" charset="0"/>
              <a:cs typeface="Arial Unicode MS" charset="0"/>
            </a:endParaRPr>
          </a:p>
        </p:txBody>
      </p:sp>
      <p:sp>
        <p:nvSpPr>
          <p:cNvPr id="7" name="Content Placeholder 6"/>
          <p:cNvSpPr>
            <a:spLocks noGrp="1"/>
          </p:cNvSpPr>
          <p:nvPr>
            <p:ph idx="1"/>
          </p:nvPr>
        </p:nvSpPr>
        <p:spPr/>
        <p:txBody>
          <a:bodyPr/>
          <a:lstStyle/>
          <a:p>
            <a:pPr>
              <a:defRPr/>
            </a:pPr>
            <a:r>
              <a:rPr lang="en-US" dirty="0" smtClean="0">
                <a:solidFill>
                  <a:srgbClr val="7F7F7F"/>
                </a:solidFill>
                <a:latin typeface="Arial Unicode MS" charset="0"/>
                <a:ea typeface="Arial Unicode MS" charset="0"/>
                <a:cs typeface="Arial Unicode MS" charset="0"/>
              </a:rPr>
              <a:t>The </a:t>
            </a:r>
            <a:r>
              <a:rPr lang="en-US" dirty="0" err="1" smtClean="0">
                <a:solidFill>
                  <a:srgbClr val="7F7F7F"/>
                </a:solidFill>
                <a:latin typeface="Arial Unicode MS" charset="0"/>
                <a:ea typeface="Arial Unicode MS" charset="0"/>
                <a:cs typeface="Arial Unicode MS" charset="0"/>
              </a:rPr>
              <a:t>iTEC</a:t>
            </a:r>
            <a:r>
              <a:rPr lang="en-US" dirty="0" smtClean="0">
                <a:solidFill>
                  <a:srgbClr val="7F7F7F"/>
                </a:solidFill>
                <a:latin typeface="Arial Unicode MS" charset="0"/>
                <a:ea typeface="Arial Unicode MS" charset="0"/>
                <a:cs typeface="Arial Unicode MS" charset="0"/>
              </a:rPr>
              <a:t> technology approach aims at making the technical components, (people, tools, services and content) required by the scenarios, interoperable and discoverable, so that teachers can more easily select and combine relevant components tailored to the future classroom scenario of their choice</a:t>
            </a:r>
            <a:r>
              <a:rPr lang="en-GB" dirty="0" smtClean="0">
                <a:solidFill>
                  <a:srgbClr val="7F7F7F"/>
                </a:solidFill>
                <a:latin typeface="Arial Unicode MS" charset="0"/>
                <a:ea typeface="Arial Unicode MS" charset="0"/>
                <a:cs typeface="Arial Unicode MS" charset="0"/>
              </a:rPr>
              <a:t> </a:t>
            </a:r>
            <a:endParaRPr lang="en-US" dirty="0"/>
          </a:p>
        </p:txBody>
      </p:sp>
      <p:sp>
        <p:nvSpPr>
          <p:cNvPr id="17413" name="Footer Placeholder 5"/>
          <p:cNvSpPr>
            <a:spLocks noGrp="1"/>
          </p:cNvSpPr>
          <p:nvPr>
            <p:ph type="ftr" sz="quarter" idx="10"/>
          </p:nvPr>
        </p:nvSpPr>
        <p:spPr bwMode="auto">
          <a:noFill/>
          <a:ln>
            <a:miter lim="800000"/>
            <a:headEnd/>
            <a:tailEnd/>
          </a:ln>
        </p:spPr>
        <p:txBody>
          <a:bodyPr/>
          <a:lstStyle/>
          <a:p>
            <a:r>
              <a:rPr lang="en-US"/>
              <a:t>iTEC  - Designing the future classroom</a:t>
            </a:r>
            <a:endParaRPr lang="fr-BE"/>
          </a:p>
        </p:txBody>
      </p:sp>
      <p:sp>
        <p:nvSpPr>
          <p:cNvPr id="17412" name="Slide Number Placeholder 4"/>
          <p:cNvSpPr>
            <a:spLocks noGrp="1"/>
          </p:cNvSpPr>
          <p:nvPr>
            <p:ph type="sldNum" sz="quarter" idx="11"/>
          </p:nvPr>
        </p:nvSpPr>
        <p:spPr bwMode="auto">
          <a:noFill/>
          <a:ln>
            <a:miter lim="800000"/>
            <a:headEnd/>
            <a:tailEnd/>
          </a:ln>
        </p:spPr>
        <p:txBody>
          <a:bodyPr/>
          <a:lstStyle/>
          <a:p>
            <a:fld id="{D77D5CE6-6EA5-8D4E-8992-125B5D9E93DD}" type="slidenum">
              <a:rPr lang="fr-BE"/>
              <a:pPr/>
              <a:t>39</a:t>
            </a:fld>
            <a:endParaRPr lang="fr-BE"/>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Espace réservé du pied de page 3"/>
          <p:cNvSpPr>
            <a:spLocks noGrp="1"/>
          </p:cNvSpPr>
          <p:nvPr>
            <p:ph type="ftr" sz="quarter" idx="10"/>
          </p:nvPr>
        </p:nvSpPr>
        <p:spPr bwMode="auto">
          <a:xfrm>
            <a:off x="2066925" y="162261"/>
            <a:ext cx="10101263" cy="386715"/>
          </a:xfrm>
          <a:noFill/>
          <a:ln>
            <a:miter lim="800000"/>
            <a:headEnd/>
            <a:tailEnd/>
          </a:ln>
        </p:spPr>
        <p:txBody>
          <a:bodyPr/>
          <a:lstStyle/>
          <a:p>
            <a:r>
              <a:rPr lang="en-US"/>
              <a:t>Staff meeting – 26/05/2011</a:t>
            </a:r>
            <a:endParaRPr lang="fr-FR"/>
          </a:p>
        </p:txBody>
      </p:sp>
      <p:sp>
        <p:nvSpPr>
          <p:cNvPr id="21507" name="Espace réservé du numéro de diapositive 7"/>
          <p:cNvSpPr>
            <a:spLocks noGrp="1"/>
          </p:cNvSpPr>
          <p:nvPr>
            <p:ph type="sldNum" sz="quarter" idx="11"/>
          </p:nvPr>
        </p:nvSpPr>
        <p:spPr bwMode="auto">
          <a:noFill/>
          <a:ln>
            <a:miter lim="800000"/>
            <a:headEnd/>
            <a:tailEnd/>
          </a:ln>
        </p:spPr>
        <p:txBody>
          <a:bodyPr/>
          <a:lstStyle/>
          <a:p>
            <a:fld id="{E7670174-586F-C04A-83A7-E044267F6DB5}" type="slidenum">
              <a:rPr lang="fr-FR"/>
              <a:pPr/>
              <a:t>4</a:t>
            </a:fld>
            <a:endParaRPr lang="fr-FR"/>
          </a:p>
        </p:txBody>
      </p:sp>
      <p:sp>
        <p:nvSpPr>
          <p:cNvPr id="15" name="Rectangle à coins arrondis 4"/>
          <p:cNvSpPr/>
          <p:nvPr/>
        </p:nvSpPr>
        <p:spPr>
          <a:xfrm>
            <a:off x="2418080" y="6614162"/>
            <a:ext cx="7965440" cy="1100138"/>
          </a:xfrm>
          <a:prstGeom prst="roundRect">
            <a:avLst/>
          </a:prstGeom>
          <a:solidFill>
            <a:srgbClr val="005B94"/>
          </a:solidFill>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fr-FR" sz="2800" b="1" dirty="0">
                <a:latin typeface="Arial" pitchFamily="34" charset="0"/>
                <a:cs typeface="Arial" pitchFamily="34" charset="0"/>
              </a:rPr>
              <a:t>How ICT and Digital Media </a:t>
            </a:r>
            <a:r>
              <a:rPr lang="fr-FR" sz="2800" b="1" dirty="0" err="1">
                <a:latin typeface="Arial" pitchFamily="34" charset="0"/>
                <a:cs typeface="Arial" pitchFamily="34" charset="0"/>
              </a:rPr>
              <a:t>contribute</a:t>
            </a:r>
            <a:endParaRPr lang="fr-FR" sz="2800" b="1" dirty="0">
              <a:latin typeface="Arial" pitchFamily="34" charset="0"/>
              <a:cs typeface="Arial" pitchFamily="34" charset="0"/>
            </a:endParaRPr>
          </a:p>
        </p:txBody>
      </p:sp>
      <p:sp>
        <p:nvSpPr>
          <p:cNvPr id="4" name="Up Arrow 3"/>
          <p:cNvSpPr/>
          <p:nvPr/>
        </p:nvSpPr>
        <p:spPr>
          <a:xfrm>
            <a:off x="6156325" y="4900615"/>
            <a:ext cx="488950" cy="129127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endParaRPr lang="en-US"/>
          </a:p>
        </p:txBody>
      </p:sp>
      <p:sp>
        <p:nvSpPr>
          <p:cNvPr id="2" name="Rectangle à coins arrondis 1"/>
          <p:cNvSpPr/>
          <p:nvPr/>
        </p:nvSpPr>
        <p:spPr>
          <a:xfrm>
            <a:off x="1311275" y="2884805"/>
            <a:ext cx="10181273" cy="12801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buFont typeface="Arial" charset="0"/>
              <a:buNone/>
              <a:defRPr/>
            </a:pPr>
            <a:r>
              <a:rPr lang="en-GB" sz="3900" b="1" dirty="0">
                <a:solidFill>
                  <a:srgbClr val="002060"/>
                </a:solidFill>
                <a:latin typeface="Arial" charset="0"/>
                <a:cs typeface="Arial" charset="0"/>
              </a:rPr>
              <a:t>Transformation of Teaching and Learning Processes</a:t>
            </a:r>
          </a:p>
        </p:txBody>
      </p:sp>
      <p:sp>
        <p:nvSpPr>
          <p:cNvPr id="8" name="Rectangle à coins arrondis 11"/>
          <p:cNvSpPr/>
          <p:nvPr/>
        </p:nvSpPr>
        <p:spPr>
          <a:xfrm>
            <a:off x="600077" y="200025"/>
            <a:ext cx="11501438" cy="1575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prstTxWarp prst="textNoShape">
              <a:avLst/>
            </a:prstTxWarp>
          </a:bodyPr>
          <a:lstStyle/>
          <a:p>
            <a:pPr algn="ctr"/>
            <a:r>
              <a:rPr lang="fr-BE" sz="5000" dirty="0">
                <a:solidFill>
                  <a:srgbClr val="FFFFFF"/>
                </a:solidFill>
                <a:latin typeface="Arial" pitchFamily="-84" charset="0"/>
                <a:ea typeface="Arial" pitchFamily="-84" charset="0"/>
                <a:cs typeface="Arial" pitchFamily="-84" charset="0"/>
              </a:rPr>
              <a:t>Remit </a:t>
            </a:r>
          </a:p>
          <a:p>
            <a:pPr algn="ctr"/>
            <a:r>
              <a:rPr lang="fr-FR" sz="2800" dirty="0" err="1">
                <a:solidFill>
                  <a:srgbClr val="FFFFFF"/>
                </a:solidFill>
                <a:latin typeface="Arial" pitchFamily="-84" charset="0"/>
                <a:ea typeface="Arial" pitchFamily="-84" charset="0"/>
                <a:cs typeface="Arial" pitchFamily="-84" charset="0"/>
              </a:rPr>
              <a:t>refocused</a:t>
            </a:r>
            <a:r>
              <a:rPr lang="fr-FR" sz="2800" dirty="0">
                <a:solidFill>
                  <a:srgbClr val="FFFFFF"/>
                </a:solidFill>
                <a:latin typeface="Arial" pitchFamily="-84" charset="0"/>
                <a:ea typeface="Arial" pitchFamily="-84" charset="0"/>
                <a:cs typeface="Arial" pitchFamily="-84" charset="0"/>
              </a:rPr>
              <a:t> </a:t>
            </a:r>
            <a:r>
              <a:rPr lang="fr-FR" sz="2800" dirty="0" err="1">
                <a:solidFill>
                  <a:srgbClr val="FFFFFF"/>
                </a:solidFill>
                <a:latin typeface="Arial" pitchFamily="-84" charset="0"/>
                <a:ea typeface="Arial" pitchFamily="-84" charset="0"/>
                <a:cs typeface="Arial" pitchFamily="-84" charset="0"/>
              </a:rPr>
              <a:t>according</a:t>
            </a:r>
            <a:r>
              <a:rPr lang="fr-FR" sz="2800" dirty="0">
                <a:solidFill>
                  <a:srgbClr val="FFFFFF"/>
                </a:solidFill>
                <a:latin typeface="Arial" pitchFamily="-84" charset="0"/>
                <a:ea typeface="Arial" pitchFamily="-84" charset="0"/>
                <a:cs typeface="Arial" pitchFamily="-84" charset="0"/>
              </a:rPr>
              <a:t> to </a:t>
            </a:r>
            <a:r>
              <a:rPr lang="fr-FR" sz="2800" dirty="0" err="1">
                <a:solidFill>
                  <a:srgbClr val="FFFFFF"/>
                </a:solidFill>
                <a:latin typeface="Arial" pitchFamily="-84" charset="0"/>
                <a:ea typeface="Arial" pitchFamily="-84" charset="0"/>
                <a:cs typeface="Arial" pitchFamily="-84" charset="0"/>
              </a:rPr>
              <a:t>recent</a:t>
            </a:r>
            <a:r>
              <a:rPr lang="fr-FR" sz="2800" dirty="0">
                <a:solidFill>
                  <a:srgbClr val="FFFFFF"/>
                </a:solidFill>
                <a:latin typeface="Arial" pitchFamily="-84" charset="0"/>
                <a:ea typeface="Arial" pitchFamily="-84" charset="0"/>
                <a:cs typeface="Arial" pitchFamily="-84" charset="0"/>
              </a:rPr>
              <a:t> </a:t>
            </a:r>
            <a:r>
              <a:rPr lang="fr-FR" sz="2800" dirty="0" err="1">
                <a:solidFill>
                  <a:srgbClr val="FFFFFF"/>
                </a:solidFill>
                <a:latin typeface="Arial" pitchFamily="-84" charset="0"/>
                <a:ea typeface="Arial" pitchFamily="-84" charset="0"/>
                <a:cs typeface="Arial" pitchFamily="-84" charset="0"/>
              </a:rPr>
              <a:t>internal</a:t>
            </a:r>
            <a:r>
              <a:rPr lang="fr-FR" sz="2800" dirty="0">
                <a:solidFill>
                  <a:srgbClr val="FFFFFF"/>
                </a:solidFill>
                <a:latin typeface="Arial" pitchFamily="-84" charset="0"/>
                <a:ea typeface="Arial" pitchFamily="-84" charset="0"/>
                <a:cs typeface="Arial" pitchFamily="-84" charset="0"/>
              </a:rPr>
              <a:t> discussion </a:t>
            </a:r>
            <a:endParaRPr lang="fr-FR" sz="28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20040"/>
            <a:ext cx="11361420" cy="979166"/>
          </a:xfrm>
        </p:spPr>
        <p:txBody>
          <a:bodyPr>
            <a:normAutofit fontScale="90000"/>
          </a:bodyPr>
          <a:lstStyle/>
          <a:p>
            <a:pPr algn="l" eaLnBrk="1" hangingPunct="1">
              <a:defRPr/>
            </a:pPr>
            <a:r>
              <a:rPr lang="en-GB" dirty="0" smtClean="0">
                <a:latin typeface="Arial Unicode MS" pitchFamily="-108" charset="0"/>
                <a:cs typeface="Arial Unicode MS" pitchFamily="-108" charset="0"/>
              </a:rPr>
              <a:t>Shell and Widgets</a:t>
            </a:r>
          </a:p>
        </p:txBody>
      </p:sp>
      <p:sp>
        <p:nvSpPr>
          <p:cNvPr id="3" name="Content Placeholder 2"/>
          <p:cNvSpPr>
            <a:spLocks noGrp="1"/>
          </p:cNvSpPr>
          <p:nvPr>
            <p:ph idx="1"/>
          </p:nvPr>
        </p:nvSpPr>
        <p:spPr>
          <a:xfrm>
            <a:off x="640082" y="2240282"/>
            <a:ext cx="11305858" cy="6336348"/>
          </a:xfrm>
        </p:spPr>
        <p:txBody>
          <a:bodyPr>
            <a:normAutofit lnSpcReduction="10000"/>
          </a:bodyPr>
          <a:lstStyle/>
          <a:p>
            <a:pPr eaLnBrk="1" hangingPunct="1">
              <a:buFont typeface="Wingdings 3" charset="2"/>
              <a:buChar char=""/>
              <a:defRPr/>
            </a:pPr>
            <a:r>
              <a:rPr lang="en-GB" dirty="0" smtClean="0">
                <a:solidFill>
                  <a:srgbClr val="7F7F7F"/>
                </a:solidFill>
                <a:latin typeface="Arial Unicode MS" charset="0"/>
                <a:ea typeface="Arial Unicode MS" charset="0"/>
                <a:cs typeface="Arial Unicode MS" charset="0"/>
              </a:rPr>
              <a:t>Shell: Educational software that supports learning activities by providing access to resources (e.g., application, content, device, person) mainly via widget technology</a:t>
            </a:r>
          </a:p>
          <a:p>
            <a:pPr eaLnBrk="1" hangingPunct="1">
              <a:buFont typeface="Wingdings 3" charset="2"/>
              <a:buChar char=""/>
              <a:defRPr/>
            </a:pPr>
            <a:r>
              <a:rPr lang="en-GB" dirty="0" smtClean="0">
                <a:solidFill>
                  <a:srgbClr val="7F7F7F"/>
                </a:solidFill>
                <a:latin typeface="Arial Unicode MS" charset="0"/>
                <a:ea typeface="Arial Unicode MS" charset="0"/>
                <a:cs typeface="Arial Unicode MS" charset="0"/>
              </a:rPr>
              <a:t>As a result of this pedagogical vision, we foresee that all resources – in one way or another – become eventually represented by widgets</a:t>
            </a:r>
          </a:p>
        </p:txBody>
      </p:sp>
      <p:sp>
        <p:nvSpPr>
          <p:cNvPr id="18437" name="Slide Number Placeholder 4"/>
          <p:cNvSpPr>
            <a:spLocks noGrp="1"/>
          </p:cNvSpPr>
          <p:nvPr>
            <p:ph type="sldNum" sz="quarter" idx="12"/>
          </p:nvPr>
        </p:nvSpPr>
        <p:spPr bwMode="auto">
          <a:noFill/>
          <a:ln>
            <a:miter lim="800000"/>
            <a:headEnd/>
            <a:tailEnd/>
          </a:ln>
        </p:spPr>
        <p:txBody>
          <a:bodyPr/>
          <a:lstStyle/>
          <a:p>
            <a:fld id="{A51782C3-575C-084B-9A4E-6E6932D82DB4}" type="slidenum">
              <a:rPr lang="fr-BE"/>
              <a:pPr/>
              <a:t>40</a:t>
            </a:fld>
            <a:endParaRPr lang="fr-BE"/>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t>
            </a:r>
            <a:r>
              <a:rPr lang="en-US" dirty="0" err="1" smtClean="0"/>
              <a:t>iTEC</a:t>
            </a:r>
            <a:r>
              <a:rPr lang="en-US" dirty="0" smtClean="0"/>
              <a:t> Shell?</a:t>
            </a:r>
            <a:endParaRPr lang="en-US" dirty="0"/>
          </a:p>
        </p:txBody>
      </p:sp>
      <p:pic>
        <p:nvPicPr>
          <p:cNvPr id="4" name="Content Placeholder 3" descr="empty_shell.png"/>
          <p:cNvPicPr>
            <a:picLocks noGrp="1" noChangeAspect="1"/>
          </p:cNvPicPr>
          <p:nvPr>
            <p:ph idx="1"/>
          </p:nvPr>
        </p:nvPicPr>
        <p:blipFill>
          <a:blip r:embed="rId2"/>
          <a:srcRect t="-4996" b="-4996"/>
          <a:stretch>
            <a:fillRect/>
          </a:stretch>
        </p:blipFill>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Shell Can Be Very Simple (e.g., Blog)</a:t>
            </a:r>
            <a:endParaRPr lang="en-US" dirty="0"/>
          </a:p>
        </p:txBody>
      </p:sp>
      <p:pic>
        <p:nvPicPr>
          <p:cNvPr id="4" name="Content Placeholder 3" descr="blogShell.png"/>
          <p:cNvPicPr>
            <a:picLocks noGrp="1" noChangeAspect="1"/>
          </p:cNvPicPr>
          <p:nvPr>
            <p:ph idx="1"/>
          </p:nvPr>
        </p:nvPicPr>
        <p:blipFill>
          <a:blip r:embed="rId3"/>
          <a:srcRect l="-19646" r="-19646"/>
          <a:stretch>
            <a:fillRect/>
          </a:stretch>
        </p:blipFill>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You Can Complete</a:t>
            </a:r>
            <a:endParaRPr lang="en-US" dirty="0"/>
          </a:p>
        </p:txBody>
      </p:sp>
      <p:pic>
        <p:nvPicPr>
          <p:cNvPr id="4" name="Content Placeholder 3" descr="03shellCode.png"/>
          <p:cNvPicPr>
            <a:picLocks noGrp="1" noChangeAspect="1"/>
          </p:cNvPicPr>
          <p:nvPr>
            <p:ph idx="1"/>
          </p:nvPr>
        </p:nvPicPr>
        <p:blipFill>
          <a:blip r:embed="rId2"/>
          <a:srcRect l="-27997" r="-27997"/>
          <a:stretch>
            <a:fillRect/>
          </a:stretch>
        </p:blipFill>
        <p:spPr>
          <a:xfrm>
            <a:off x="0" y="2145967"/>
            <a:ext cx="13555926" cy="7455237"/>
          </a:xfr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
            <a:ext cx="11521440" cy="1484998"/>
          </a:xfrm>
        </p:spPr>
        <p:txBody>
          <a:bodyPr>
            <a:normAutofit fontScale="90000"/>
          </a:bodyPr>
          <a:lstStyle/>
          <a:p>
            <a:r>
              <a:rPr lang="en-US" dirty="0" smtClean="0"/>
              <a:t>By Embedding Things </a:t>
            </a:r>
            <a:r>
              <a:rPr lang="en-US" sz="4300" dirty="0" smtClean="0"/>
              <a:t>(e.g., a </a:t>
            </a:r>
            <a:r>
              <a:rPr lang="en-US" sz="4300" dirty="0" err="1" smtClean="0"/>
              <a:t>Youtube</a:t>
            </a:r>
            <a:r>
              <a:rPr lang="en-US" sz="4300" dirty="0" smtClean="0"/>
              <a:t> Video)</a:t>
            </a:r>
            <a:endParaRPr lang="en-US" dirty="0"/>
          </a:p>
        </p:txBody>
      </p:sp>
      <p:pic>
        <p:nvPicPr>
          <p:cNvPr id="4" name="Content Placeholder 3" descr="04embeddedShell.png"/>
          <p:cNvPicPr>
            <a:picLocks noGrp="1" noChangeAspect="1"/>
          </p:cNvPicPr>
          <p:nvPr>
            <p:ph idx="1"/>
          </p:nvPr>
        </p:nvPicPr>
        <p:blipFill>
          <a:blip r:embed="rId2"/>
          <a:srcRect l="-39297" r="-39297"/>
          <a:stretch>
            <a:fillRect/>
          </a:stretch>
        </p:blipFill>
        <p:spPr>
          <a:xfrm>
            <a:off x="-733256" y="1485000"/>
            <a:ext cx="14757764" cy="8116202"/>
          </a:xfr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Shell Can Be </a:t>
            </a:r>
            <a:endParaRPr lang="en-US" dirty="0"/>
          </a:p>
        </p:txBody>
      </p:sp>
      <p:sp>
        <p:nvSpPr>
          <p:cNvPr id="3" name="Content Placeholder 2"/>
          <p:cNvSpPr>
            <a:spLocks noGrp="1"/>
          </p:cNvSpPr>
          <p:nvPr>
            <p:ph idx="1"/>
          </p:nvPr>
        </p:nvSpPr>
        <p:spPr/>
        <p:txBody>
          <a:bodyPr/>
          <a:lstStyle/>
          <a:p>
            <a:r>
              <a:rPr lang="en-US" dirty="0" smtClean="0"/>
              <a:t>A blog</a:t>
            </a:r>
          </a:p>
          <a:p>
            <a:r>
              <a:rPr lang="en-US" dirty="0" smtClean="0"/>
              <a:t>A Content Management System (e.g., </a:t>
            </a:r>
            <a:r>
              <a:rPr lang="en-US" dirty="0" err="1" smtClean="0"/>
              <a:t>Liferay</a:t>
            </a:r>
            <a:r>
              <a:rPr lang="en-US" dirty="0" smtClean="0"/>
              <a:t>)</a:t>
            </a:r>
          </a:p>
          <a:p>
            <a:r>
              <a:rPr lang="en-US" dirty="0" smtClean="0"/>
              <a:t>A Learning Management System (e.g., </a:t>
            </a:r>
            <a:r>
              <a:rPr lang="en-US" dirty="0" err="1" smtClean="0"/>
              <a:t>Moodle</a:t>
            </a:r>
            <a:r>
              <a:rPr lang="en-US" dirty="0" smtClean="0"/>
              <a:t>)</a:t>
            </a:r>
          </a:p>
          <a:p>
            <a:r>
              <a:rPr lang="en-US" dirty="0" smtClean="0"/>
              <a:t>A mobile device (smart phone, tablet)</a:t>
            </a:r>
          </a:p>
          <a:p>
            <a:r>
              <a:rPr lang="en-US" dirty="0" smtClean="0"/>
              <a:t>An interactive whiteboard</a:t>
            </a:r>
          </a:p>
          <a:p>
            <a:r>
              <a:rPr lang="en-US" dirty="0" smtClean="0"/>
              <a:t>Anything that accepts widgets</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Embed Include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Content</a:t>
            </a:r>
          </a:p>
          <a:p>
            <a:pPr lvl="1"/>
            <a:r>
              <a:rPr lang="en-US" dirty="0" smtClean="0"/>
              <a:t>Videos, images, </a:t>
            </a:r>
            <a:r>
              <a:rPr lang="en-US" dirty="0" err="1" smtClean="0"/>
              <a:t>google</a:t>
            </a:r>
            <a:r>
              <a:rPr lang="en-US" dirty="0" smtClean="0"/>
              <a:t> maps, etc.</a:t>
            </a:r>
          </a:p>
          <a:p>
            <a:pPr lvl="1"/>
            <a:r>
              <a:rPr lang="en-US" dirty="0" smtClean="0"/>
              <a:t>Learning material (e.g., IMS Common Cartridge)</a:t>
            </a:r>
            <a:endParaRPr lang="en-US" dirty="0" smtClean="0"/>
          </a:p>
          <a:p>
            <a:r>
              <a:rPr lang="en-US" dirty="0" smtClean="0"/>
              <a:t>Widgets</a:t>
            </a:r>
          </a:p>
          <a:p>
            <a:pPr lvl="1"/>
            <a:r>
              <a:rPr lang="en-US" dirty="0" smtClean="0"/>
              <a:t>Apps</a:t>
            </a:r>
          </a:p>
          <a:p>
            <a:pPr lvl="1"/>
            <a:r>
              <a:rPr lang="en-US" dirty="0" smtClean="0"/>
              <a:t>Other (</a:t>
            </a:r>
            <a:r>
              <a:rPr lang="en-US" dirty="0" err="1" smtClean="0"/>
              <a:t>widgetized</a:t>
            </a:r>
            <a:r>
              <a:rPr lang="en-US" dirty="0" smtClean="0"/>
              <a:t>) resources</a:t>
            </a:r>
          </a:p>
          <a:p>
            <a:pPr lvl="2"/>
            <a:r>
              <a:rPr lang="en-US" dirty="0" smtClean="0"/>
              <a:t>People</a:t>
            </a:r>
          </a:p>
          <a:p>
            <a:pPr lvl="2"/>
            <a:r>
              <a:rPr lang="en-US" dirty="0" smtClean="0"/>
              <a:t>Events</a:t>
            </a:r>
          </a:p>
          <a:p>
            <a:pPr lvl="2"/>
            <a:r>
              <a:rPr lang="en-US" dirty="0" smtClean="0"/>
              <a:t>Learning Stories</a:t>
            </a:r>
          </a:p>
          <a:p>
            <a:pPr lvl="2"/>
            <a:r>
              <a:rPr lang="en-US" dirty="0" smtClean="0"/>
              <a:t>Etc.</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361420" cy="979166"/>
          </a:xfrm>
        </p:spPr>
        <p:txBody>
          <a:bodyPr>
            <a:normAutofit fontScale="90000"/>
          </a:bodyPr>
          <a:lstStyle/>
          <a:p>
            <a:pPr algn="l" eaLnBrk="1" hangingPunct="1">
              <a:defRPr/>
            </a:pPr>
            <a:r>
              <a:rPr lang="en-GB" dirty="0" smtClean="0">
                <a:latin typeface="Arial Unicode MS" pitchFamily="-108" charset="0"/>
                <a:cs typeface="Arial Unicode MS" pitchFamily="-108" charset="0"/>
              </a:rPr>
              <a:t>Composer and Learning Stories</a:t>
            </a:r>
          </a:p>
        </p:txBody>
      </p:sp>
      <p:sp>
        <p:nvSpPr>
          <p:cNvPr id="3" name="Content Placeholder 2"/>
          <p:cNvSpPr>
            <a:spLocks noGrp="1"/>
          </p:cNvSpPr>
          <p:nvPr>
            <p:ph idx="1"/>
          </p:nvPr>
        </p:nvSpPr>
        <p:spPr>
          <a:xfrm>
            <a:off x="640082" y="2240282"/>
            <a:ext cx="11305858" cy="6336348"/>
          </a:xfrm>
        </p:spPr>
        <p:txBody>
          <a:bodyPr>
            <a:normAutofit lnSpcReduction="10000"/>
          </a:bodyPr>
          <a:lstStyle/>
          <a:p>
            <a:pPr eaLnBrk="1" hangingPunct="1">
              <a:buFont typeface="Wingdings 3" charset="2"/>
              <a:buChar char=""/>
              <a:defRPr/>
            </a:pPr>
            <a:r>
              <a:rPr lang="en-GB" dirty="0" smtClean="0">
                <a:solidFill>
                  <a:srgbClr val="7F7F7F"/>
                </a:solidFill>
                <a:latin typeface="Arial Unicode MS" charset="0"/>
                <a:ea typeface="Arial Unicode MS" charset="0"/>
                <a:cs typeface="Arial Unicode MS" charset="0"/>
              </a:rPr>
              <a:t>Composer: Authoring tool that supports the composition of learning stories enriched by resources made available via the </a:t>
            </a:r>
            <a:r>
              <a:rPr lang="en-GB" dirty="0" err="1" smtClean="0">
                <a:solidFill>
                  <a:srgbClr val="7F7F7F"/>
                </a:solidFill>
                <a:latin typeface="Arial Unicode MS" charset="0"/>
                <a:ea typeface="Arial Unicode MS" charset="0"/>
                <a:cs typeface="Arial Unicode MS" charset="0"/>
              </a:rPr>
              <a:t>iTEC</a:t>
            </a:r>
            <a:r>
              <a:rPr lang="en-GB" dirty="0" smtClean="0">
                <a:solidFill>
                  <a:srgbClr val="7F7F7F"/>
                </a:solidFill>
                <a:latin typeface="Arial Unicode MS" charset="0"/>
                <a:ea typeface="Arial Unicode MS" charset="0"/>
                <a:cs typeface="Arial Unicode MS" charset="0"/>
              </a:rPr>
              <a:t> Widget Store</a:t>
            </a:r>
          </a:p>
          <a:p>
            <a:pPr eaLnBrk="1" hangingPunct="1">
              <a:buFont typeface="Wingdings 3" charset="2"/>
              <a:buChar char=""/>
              <a:defRPr/>
            </a:pPr>
            <a:endParaRPr lang="en-GB" dirty="0" smtClean="0">
              <a:solidFill>
                <a:srgbClr val="7F7F7F"/>
              </a:solidFill>
              <a:latin typeface="Arial Unicode MS" charset="0"/>
              <a:ea typeface="Arial Unicode MS" charset="0"/>
              <a:cs typeface="Arial Unicode MS" charset="0"/>
            </a:endParaRPr>
          </a:p>
          <a:p>
            <a:pPr eaLnBrk="1" hangingPunct="1">
              <a:buFont typeface="Wingdings 3" charset="2"/>
              <a:buChar char=""/>
              <a:defRPr/>
            </a:pPr>
            <a:r>
              <a:rPr lang="en-GB" dirty="0" smtClean="0">
                <a:solidFill>
                  <a:srgbClr val="7F7F7F"/>
                </a:solidFill>
                <a:latin typeface="Arial Unicode MS" charset="0"/>
                <a:ea typeface="Arial Unicode MS" charset="0"/>
                <a:cs typeface="Arial Unicode MS" charset="0"/>
              </a:rPr>
              <a:t>Learning stories created can be re-used for semi-automatic customization of a shell to support learners in achieving their educational objectives</a:t>
            </a:r>
          </a:p>
        </p:txBody>
      </p:sp>
      <p:sp>
        <p:nvSpPr>
          <p:cNvPr id="19461" name="Slide Number Placeholder 4"/>
          <p:cNvSpPr>
            <a:spLocks noGrp="1"/>
          </p:cNvSpPr>
          <p:nvPr>
            <p:ph type="sldNum" sz="quarter" idx="12"/>
          </p:nvPr>
        </p:nvSpPr>
        <p:spPr bwMode="auto">
          <a:noFill/>
          <a:ln>
            <a:miter lim="800000"/>
            <a:headEnd/>
            <a:tailEnd/>
          </a:ln>
        </p:spPr>
        <p:txBody>
          <a:bodyPr/>
          <a:lstStyle/>
          <a:p>
            <a:fld id="{D011CE90-CA6F-AF4F-8B2C-B8E223E93F99}" type="slidenum">
              <a:rPr lang="fr-BE"/>
              <a:pPr/>
              <a:t>47</a:t>
            </a:fld>
            <a:endParaRPr lang="fr-BE"/>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iTEC</a:t>
            </a:r>
            <a:r>
              <a:rPr lang="en-US" dirty="0" smtClean="0"/>
              <a:t> Architecture (Overview)</a:t>
            </a:r>
            <a:endParaRPr lang="en-US" dirty="0"/>
          </a:p>
        </p:txBody>
      </p:sp>
      <p:pic>
        <p:nvPicPr>
          <p:cNvPr id="4" name="Content Placeholder 3" descr="overview.png"/>
          <p:cNvPicPr>
            <a:picLocks noGrp="1" noChangeAspect="1"/>
          </p:cNvPicPr>
          <p:nvPr>
            <p:ph idx="1"/>
          </p:nvPr>
        </p:nvPicPr>
        <p:blipFill>
          <a:blip r:embed="rId2"/>
          <a:srcRect l="-6610" r="-6610"/>
          <a:stretch>
            <a:fillRect/>
          </a:stretch>
        </p:blipFill>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iTEC</a:t>
            </a:r>
            <a:r>
              <a:rPr lang="en-US" dirty="0" smtClean="0"/>
              <a:t> Architecture</a:t>
            </a:r>
            <a:endParaRPr lang="en-US" dirty="0"/>
          </a:p>
        </p:txBody>
      </p:sp>
      <p:pic>
        <p:nvPicPr>
          <p:cNvPr id="4" name="Content Placeholder 3" descr="overall.png"/>
          <p:cNvPicPr>
            <a:picLocks noGrp="1" noChangeAspect="1"/>
          </p:cNvPicPr>
          <p:nvPr>
            <p:ph idx="1"/>
          </p:nvPr>
        </p:nvPicPr>
        <p:blipFill>
          <a:blip r:embed="rId2"/>
          <a:srcRect l="-8104" r="-8104"/>
          <a:stretch>
            <a:fillRect/>
          </a:stretch>
        </p:blipFill>
        <p:spPr>
          <a:xfrm>
            <a:off x="-454775" y="2240282"/>
            <a:ext cx="13384425" cy="7360918"/>
          </a:xfr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764683" y="1473518"/>
            <a:ext cx="2822575" cy="6149657"/>
            <a:chOff x="4377" y="663"/>
            <a:chExt cx="1270" cy="2948"/>
          </a:xfrm>
        </p:grpSpPr>
        <p:sp>
          <p:nvSpPr>
            <p:cNvPr id="22548" name="AutoShape 3"/>
            <p:cNvSpPr>
              <a:spLocks noChangeArrowheads="1"/>
            </p:cNvSpPr>
            <p:nvPr/>
          </p:nvSpPr>
          <p:spPr bwMode="auto">
            <a:xfrm>
              <a:off x="4377" y="663"/>
              <a:ext cx="1270" cy="2948"/>
            </a:xfrm>
            <a:prstGeom prst="roundRect">
              <a:avLst>
                <a:gd name="adj" fmla="val 16667"/>
              </a:avLst>
            </a:prstGeom>
            <a:solidFill>
              <a:srgbClr val="6D9BC1"/>
            </a:solidFill>
            <a:ln w="9525">
              <a:solidFill>
                <a:srgbClr val="6D9BC1"/>
              </a:solidFill>
              <a:round/>
              <a:headEnd/>
              <a:tailEnd/>
            </a:ln>
          </p:spPr>
          <p:txBody>
            <a:bodyPr wrap="none" anchor="ctr">
              <a:prstTxWarp prst="textNoShape">
                <a:avLst/>
              </a:prstTxWarp>
            </a:bodyPr>
            <a:lstStyle/>
            <a:p>
              <a:pPr algn="ctr"/>
              <a:endParaRPr lang="en-GB" sz="2000" b="1" dirty="0">
                <a:solidFill>
                  <a:schemeClr val="bg1"/>
                </a:solidFill>
                <a:ea typeface="Arial" pitchFamily="-84" charset="0"/>
                <a:cs typeface="Arial" pitchFamily="-84" charset="0"/>
              </a:endParaRPr>
            </a:p>
          </p:txBody>
        </p:sp>
        <p:sp>
          <p:nvSpPr>
            <p:cNvPr id="22549" name="AutoShape 4"/>
            <p:cNvSpPr>
              <a:spLocks noChangeArrowheads="1"/>
            </p:cNvSpPr>
            <p:nvPr/>
          </p:nvSpPr>
          <p:spPr bwMode="auto">
            <a:xfrm>
              <a:off x="4422" y="754"/>
              <a:ext cx="1179" cy="181"/>
            </a:xfrm>
            <a:prstGeom prst="roundRect">
              <a:avLst>
                <a:gd name="adj" fmla="val 16667"/>
              </a:avLst>
            </a:prstGeom>
            <a:solidFill>
              <a:srgbClr val="6D9BC1"/>
            </a:solidFill>
            <a:ln w="9525">
              <a:noFill/>
              <a:round/>
              <a:headEnd/>
              <a:tailEnd/>
            </a:ln>
          </p:spPr>
          <p:txBody>
            <a:bodyPr wrap="none" anchor="ctr">
              <a:prstTxWarp prst="textNoShape">
                <a:avLst/>
              </a:prstTxWarp>
            </a:bodyPr>
            <a:lstStyle/>
            <a:p>
              <a:pPr algn="ctr"/>
              <a:r>
                <a:rPr lang="en-GB" sz="2000" b="1" dirty="0">
                  <a:solidFill>
                    <a:schemeClr val="bg1"/>
                  </a:solidFill>
                  <a:ea typeface="Arial" pitchFamily="-84" charset="0"/>
                  <a:cs typeface="Arial" pitchFamily="-84" charset="0"/>
                </a:rPr>
                <a:t>Stakeholders</a:t>
              </a:r>
              <a:endParaRPr lang="en-US" sz="2000" b="1" dirty="0">
                <a:solidFill>
                  <a:schemeClr val="bg1"/>
                </a:solidFill>
                <a:ea typeface="Arial" pitchFamily="-84" charset="0"/>
                <a:cs typeface="Arial" pitchFamily="-84" charset="0"/>
              </a:endParaRPr>
            </a:p>
          </p:txBody>
        </p:sp>
        <p:sp>
          <p:nvSpPr>
            <p:cNvPr id="22550" name="Line 5"/>
            <p:cNvSpPr>
              <a:spLocks noChangeShapeType="1"/>
            </p:cNvSpPr>
            <p:nvPr/>
          </p:nvSpPr>
          <p:spPr bwMode="auto">
            <a:xfrm>
              <a:off x="4513" y="935"/>
              <a:ext cx="952" cy="0"/>
            </a:xfrm>
            <a:prstGeom prst="line">
              <a:avLst/>
            </a:prstGeom>
            <a:noFill/>
            <a:ln w="28575">
              <a:solidFill>
                <a:schemeClr val="bg1"/>
              </a:solidFill>
              <a:round/>
              <a:headEnd/>
              <a:tailEnd/>
            </a:ln>
          </p:spPr>
          <p:txBody>
            <a:bodyPr>
              <a:prstTxWarp prst="textNoShape">
                <a:avLst/>
              </a:prstTxWarp>
            </a:bodyPr>
            <a:lstStyle/>
            <a:p>
              <a:endParaRPr lang="en-US"/>
            </a:p>
          </p:txBody>
        </p:sp>
      </p:grpSp>
      <p:sp>
        <p:nvSpPr>
          <p:cNvPr id="22531" name="AutoShape 6"/>
          <p:cNvSpPr>
            <a:spLocks noChangeArrowheads="1"/>
          </p:cNvSpPr>
          <p:nvPr/>
        </p:nvSpPr>
        <p:spPr bwMode="auto">
          <a:xfrm>
            <a:off x="1864678" y="2482535"/>
            <a:ext cx="2620327" cy="704532"/>
          </a:xfrm>
          <a:prstGeom prst="roundRect">
            <a:avLst>
              <a:gd name="adj" fmla="val 16667"/>
            </a:avLst>
          </a:prstGeom>
          <a:solidFill>
            <a:schemeClr val="bg1"/>
          </a:solidFill>
          <a:ln w="9525">
            <a:solidFill>
              <a:schemeClr val="bg1"/>
            </a:solidFill>
            <a:round/>
            <a:headEnd/>
            <a:tailEnd/>
          </a:ln>
        </p:spPr>
        <p:txBody>
          <a:bodyPr wrap="none" lIns="127831" tIns="63924" rIns="127831" bIns="63924" anchor="ctr">
            <a:prstTxWarp prst="textNoShape">
              <a:avLst/>
            </a:prstTxWarp>
          </a:bodyPr>
          <a:lstStyle/>
          <a:p>
            <a:pPr algn="ctr"/>
            <a:r>
              <a:rPr lang="en-GB" sz="2000" b="1" dirty="0">
                <a:solidFill>
                  <a:schemeClr val="tx2"/>
                </a:solidFill>
                <a:ea typeface="Arial" pitchFamily="-84" charset="0"/>
                <a:cs typeface="Arial" pitchFamily="-84" charset="0"/>
              </a:rPr>
              <a:t>Ministries </a:t>
            </a:r>
          </a:p>
          <a:p>
            <a:pPr algn="ctr"/>
            <a:r>
              <a:rPr lang="en-GB" sz="2000" b="1" dirty="0">
                <a:solidFill>
                  <a:schemeClr val="tx2"/>
                </a:solidFill>
                <a:ea typeface="Arial" pitchFamily="-84" charset="0"/>
                <a:cs typeface="Arial" pitchFamily="-84" charset="0"/>
              </a:rPr>
              <a:t>of Education</a:t>
            </a:r>
            <a:endParaRPr lang="en-US" sz="2000" b="1" dirty="0">
              <a:solidFill>
                <a:schemeClr val="tx2"/>
              </a:solidFill>
              <a:ea typeface="Arial" pitchFamily="-84" charset="0"/>
              <a:cs typeface="Arial" pitchFamily="-84" charset="0"/>
            </a:endParaRPr>
          </a:p>
        </p:txBody>
      </p:sp>
      <p:sp>
        <p:nvSpPr>
          <p:cNvPr id="22532" name="AutoShape 7"/>
          <p:cNvSpPr>
            <a:spLocks noChangeArrowheads="1"/>
          </p:cNvSpPr>
          <p:nvPr/>
        </p:nvSpPr>
        <p:spPr bwMode="auto">
          <a:xfrm>
            <a:off x="1864678" y="4505010"/>
            <a:ext cx="2620327" cy="704532"/>
          </a:xfrm>
          <a:prstGeom prst="roundRect">
            <a:avLst>
              <a:gd name="adj" fmla="val 16667"/>
            </a:avLst>
          </a:prstGeom>
          <a:solidFill>
            <a:schemeClr val="bg1"/>
          </a:solidFill>
          <a:ln w="9525">
            <a:solidFill>
              <a:schemeClr val="bg1"/>
            </a:solidFill>
            <a:round/>
            <a:headEnd/>
            <a:tailEnd/>
          </a:ln>
        </p:spPr>
        <p:txBody>
          <a:bodyPr wrap="none" lIns="127831" tIns="63924" rIns="127831" bIns="63924" anchor="ctr">
            <a:prstTxWarp prst="textNoShape">
              <a:avLst/>
            </a:prstTxWarp>
          </a:bodyPr>
          <a:lstStyle/>
          <a:p>
            <a:pPr algn="ctr"/>
            <a:r>
              <a:rPr lang="en-GB" sz="2000" b="1" dirty="0">
                <a:solidFill>
                  <a:schemeClr val="tx2"/>
                </a:solidFill>
                <a:ea typeface="Arial" pitchFamily="-84" charset="0"/>
                <a:cs typeface="Arial" pitchFamily="-84" charset="0"/>
              </a:rPr>
              <a:t>IT Industry </a:t>
            </a:r>
            <a:br>
              <a:rPr lang="en-GB" sz="2000" b="1" dirty="0">
                <a:solidFill>
                  <a:schemeClr val="tx2"/>
                </a:solidFill>
                <a:ea typeface="Arial" pitchFamily="-84" charset="0"/>
                <a:cs typeface="Arial" pitchFamily="-84" charset="0"/>
              </a:rPr>
            </a:br>
            <a:r>
              <a:rPr lang="en-GB" sz="2000" b="1" dirty="0">
                <a:solidFill>
                  <a:schemeClr val="tx2"/>
                </a:solidFill>
                <a:ea typeface="Arial" pitchFamily="-84" charset="0"/>
                <a:cs typeface="Arial" pitchFamily="-84" charset="0"/>
              </a:rPr>
              <a:t>and Suppliers</a:t>
            </a:r>
            <a:endParaRPr lang="en-US" sz="2000" b="1" dirty="0">
              <a:solidFill>
                <a:schemeClr val="tx2"/>
              </a:solidFill>
              <a:ea typeface="Arial" pitchFamily="-84" charset="0"/>
              <a:cs typeface="Arial" pitchFamily="-84" charset="0"/>
            </a:endParaRPr>
          </a:p>
        </p:txBody>
      </p:sp>
      <p:sp>
        <p:nvSpPr>
          <p:cNvPr id="22533" name="AutoShape 8"/>
          <p:cNvSpPr>
            <a:spLocks noChangeArrowheads="1"/>
          </p:cNvSpPr>
          <p:nvPr/>
        </p:nvSpPr>
        <p:spPr bwMode="auto">
          <a:xfrm>
            <a:off x="1864678" y="3489325"/>
            <a:ext cx="2620327" cy="704533"/>
          </a:xfrm>
          <a:prstGeom prst="roundRect">
            <a:avLst>
              <a:gd name="adj" fmla="val 16667"/>
            </a:avLst>
          </a:prstGeom>
          <a:solidFill>
            <a:schemeClr val="bg1"/>
          </a:solidFill>
          <a:ln w="9525">
            <a:solidFill>
              <a:schemeClr val="bg1"/>
            </a:solidFill>
            <a:round/>
            <a:headEnd/>
            <a:tailEnd/>
          </a:ln>
        </p:spPr>
        <p:txBody>
          <a:bodyPr wrap="none" lIns="127831" tIns="63924" rIns="127831" bIns="63924" anchor="ctr">
            <a:prstTxWarp prst="textNoShape">
              <a:avLst/>
            </a:prstTxWarp>
          </a:bodyPr>
          <a:lstStyle/>
          <a:p>
            <a:pPr algn="ctr"/>
            <a:r>
              <a:rPr lang="en-GB" sz="2000" b="1" dirty="0">
                <a:solidFill>
                  <a:schemeClr val="tx2"/>
                </a:solidFill>
                <a:ea typeface="Arial" pitchFamily="-84" charset="0"/>
                <a:cs typeface="Arial" pitchFamily="-84" charset="0"/>
              </a:rPr>
              <a:t>European </a:t>
            </a:r>
            <a:br>
              <a:rPr lang="en-GB" sz="2000" b="1" dirty="0">
                <a:solidFill>
                  <a:schemeClr val="tx2"/>
                </a:solidFill>
                <a:ea typeface="Arial" pitchFamily="-84" charset="0"/>
                <a:cs typeface="Arial" pitchFamily="-84" charset="0"/>
              </a:rPr>
            </a:br>
            <a:r>
              <a:rPr lang="en-GB" sz="2000" b="1" dirty="0">
                <a:solidFill>
                  <a:schemeClr val="tx2"/>
                </a:solidFill>
                <a:ea typeface="Arial" pitchFamily="-84" charset="0"/>
                <a:cs typeface="Arial" pitchFamily="-84" charset="0"/>
              </a:rPr>
              <a:t>Commission</a:t>
            </a:r>
            <a:endParaRPr lang="en-US" sz="2000" b="1" dirty="0">
              <a:solidFill>
                <a:schemeClr val="tx2"/>
              </a:solidFill>
              <a:ea typeface="Arial" pitchFamily="-84" charset="0"/>
              <a:cs typeface="Arial" pitchFamily="-84" charset="0"/>
            </a:endParaRPr>
          </a:p>
        </p:txBody>
      </p:sp>
      <p:sp>
        <p:nvSpPr>
          <p:cNvPr id="22534" name="AutoShape 9"/>
          <p:cNvSpPr>
            <a:spLocks noChangeArrowheads="1"/>
          </p:cNvSpPr>
          <p:nvPr/>
        </p:nvSpPr>
        <p:spPr bwMode="auto">
          <a:xfrm>
            <a:off x="1864678" y="5507355"/>
            <a:ext cx="2620327" cy="704533"/>
          </a:xfrm>
          <a:prstGeom prst="roundRect">
            <a:avLst>
              <a:gd name="adj" fmla="val 16667"/>
            </a:avLst>
          </a:prstGeom>
          <a:solidFill>
            <a:schemeClr val="bg1"/>
          </a:solidFill>
          <a:ln w="9525">
            <a:solidFill>
              <a:schemeClr val="bg1"/>
            </a:solidFill>
            <a:round/>
            <a:headEnd/>
            <a:tailEnd/>
          </a:ln>
        </p:spPr>
        <p:txBody>
          <a:bodyPr wrap="none" lIns="127831" tIns="63924" rIns="127831" bIns="63924" anchor="ctr">
            <a:prstTxWarp prst="textNoShape">
              <a:avLst/>
            </a:prstTxWarp>
          </a:bodyPr>
          <a:lstStyle/>
          <a:p>
            <a:pPr algn="ctr"/>
            <a:r>
              <a:rPr lang="en-GB" sz="2000" b="1" dirty="0">
                <a:solidFill>
                  <a:schemeClr val="tx2"/>
                </a:solidFill>
                <a:ea typeface="Arial" pitchFamily="-84" charset="0"/>
                <a:cs typeface="Arial" pitchFamily="-84" charset="0"/>
              </a:rPr>
              <a:t>Schools</a:t>
            </a:r>
            <a:endParaRPr lang="en-US" sz="2000" b="1" dirty="0">
              <a:solidFill>
                <a:schemeClr val="tx2"/>
              </a:solidFill>
              <a:ea typeface="Arial" pitchFamily="-84" charset="0"/>
              <a:cs typeface="Arial" pitchFamily="-84" charset="0"/>
            </a:endParaRPr>
          </a:p>
        </p:txBody>
      </p:sp>
      <p:sp>
        <p:nvSpPr>
          <p:cNvPr id="22535" name="AutoShape 10"/>
          <p:cNvSpPr>
            <a:spLocks noChangeArrowheads="1"/>
          </p:cNvSpPr>
          <p:nvPr/>
        </p:nvSpPr>
        <p:spPr bwMode="auto">
          <a:xfrm>
            <a:off x="1864678" y="6516370"/>
            <a:ext cx="2620327" cy="704533"/>
          </a:xfrm>
          <a:prstGeom prst="roundRect">
            <a:avLst>
              <a:gd name="adj" fmla="val 16667"/>
            </a:avLst>
          </a:prstGeom>
          <a:solidFill>
            <a:schemeClr val="bg1"/>
          </a:solidFill>
          <a:ln w="9525">
            <a:solidFill>
              <a:schemeClr val="bg1"/>
            </a:solidFill>
            <a:round/>
            <a:headEnd/>
            <a:tailEnd/>
          </a:ln>
        </p:spPr>
        <p:txBody>
          <a:bodyPr wrap="none" lIns="127831" tIns="63924" rIns="127831" bIns="63924" anchor="ctr">
            <a:prstTxWarp prst="textNoShape">
              <a:avLst/>
            </a:prstTxWarp>
          </a:bodyPr>
          <a:lstStyle/>
          <a:p>
            <a:pPr algn="ctr"/>
            <a:r>
              <a:rPr lang="en-GB" sz="2000" b="1" dirty="0">
                <a:solidFill>
                  <a:schemeClr val="tx2"/>
                </a:solidFill>
                <a:ea typeface="Arial" pitchFamily="-84" charset="0"/>
                <a:cs typeface="Arial" pitchFamily="-84" charset="0"/>
              </a:rPr>
              <a:t>Experts</a:t>
            </a:r>
            <a:endParaRPr lang="en-US" sz="2000" b="1" dirty="0">
              <a:solidFill>
                <a:schemeClr val="tx2"/>
              </a:solidFill>
              <a:ea typeface="Arial" pitchFamily="-84" charset="0"/>
              <a:cs typeface="Arial" pitchFamily="-84" charset="0"/>
            </a:endParaRPr>
          </a:p>
        </p:txBody>
      </p:sp>
      <p:grpSp>
        <p:nvGrpSpPr>
          <p:cNvPr id="4" name="Group 12"/>
          <p:cNvGrpSpPr>
            <a:grpSpLocks/>
          </p:cNvGrpSpPr>
          <p:nvPr/>
        </p:nvGrpSpPr>
        <p:grpSpPr bwMode="auto">
          <a:xfrm>
            <a:off x="8618873" y="1473518"/>
            <a:ext cx="2822575" cy="6149657"/>
            <a:chOff x="4377" y="663"/>
            <a:chExt cx="1270" cy="2948"/>
          </a:xfrm>
        </p:grpSpPr>
        <p:sp>
          <p:nvSpPr>
            <p:cNvPr id="22545" name="AutoShape 13"/>
            <p:cNvSpPr>
              <a:spLocks noChangeArrowheads="1"/>
            </p:cNvSpPr>
            <p:nvPr/>
          </p:nvSpPr>
          <p:spPr bwMode="auto">
            <a:xfrm>
              <a:off x="4377" y="663"/>
              <a:ext cx="1270" cy="2948"/>
            </a:xfrm>
            <a:prstGeom prst="roundRect">
              <a:avLst>
                <a:gd name="adj" fmla="val 16667"/>
              </a:avLst>
            </a:prstGeom>
            <a:solidFill>
              <a:srgbClr val="6D9BC1"/>
            </a:solidFill>
            <a:ln w="9525">
              <a:solidFill>
                <a:srgbClr val="6D9BC1"/>
              </a:solidFill>
              <a:round/>
              <a:headEnd/>
              <a:tailEnd/>
            </a:ln>
          </p:spPr>
          <p:txBody>
            <a:bodyPr wrap="none" anchor="ctr">
              <a:prstTxWarp prst="textNoShape">
                <a:avLst/>
              </a:prstTxWarp>
            </a:bodyPr>
            <a:lstStyle/>
            <a:p>
              <a:pPr algn="ctr"/>
              <a:endParaRPr lang="en-GB" sz="2000" b="1" dirty="0">
                <a:solidFill>
                  <a:schemeClr val="bg1"/>
                </a:solidFill>
                <a:ea typeface="Arial" pitchFamily="-84" charset="0"/>
                <a:cs typeface="Arial" pitchFamily="-84" charset="0"/>
              </a:endParaRPr>
            </a:p>
          </p:txBody>
        </p:sp>
        <p:sp>
          <p:nvSpPr>
            <p:cNvPr id="22546" name="AutoShape 14"/>
            <p:cNvSpPr>
              <a:spLocks noChangeArrowheads="1"/>
            </p:cNvSpPr>
            <p:nvPr/>
          </p:nvSpPr>
          <p:spPr bwMode="auto">
            <a:xfrm>
              <a:off x="4422" y="754"/>
              <a:ext cx="1179" cy="181"/>
            </a:xfrm>
            <a:prstGeom prst="roundRect">
              <a:avLst>
                <a:gd name="adj" fmla="val 16667"/>
              </a:avLst>
            </a:prstGeom>
            <a:solidFill>
              <a:srgbClr val="6D9BC1"/>
            </a:solidFill>
            <a:ln w="9525">
              <a:noFill/>
              <a:round/>
              <a:headEnd/>
              <a:tailEnd/>
            </a:ln>
          </p:spPr>
          <p:txBody>
            <a:bodyPr wrap="none" anchor="ctr">
              <a:prstTxWarp prst="textNoShape">
                <a:avLst/>
              </a:prstTxWarp>
            </a:bodyPr>
            <a:lstStyle/>
            <a:p>
              <a:pPr algn="ctr"/>
              <a:r>
                <a:rPr lang="en-GB" sz="2000" b="1" dirty="0">
                  <a:solidFill>
                    <a:schemeClr val="bg1"/>
                  </a:solidFill>
                  <a:ea typeface="Arial" pitchFamily="-84" charset="0"/>
                  <a:cs typeface="Arial" pitchFamily="-84" charset="0"/>
                </a:rPr>
                <a:t>Target groups</a:t>
              </a:r>
              <a:endParaRPr lang="en-US" sz="2000" b="1" dirty="0">
                <a:solidFill>
                  <a:schemeClr val="bg1"/>
                </a:solidFill>
                <a:ea typeface="Arial" pitchFamily="-84" charset="0"/>
                <a:cs typeface="Arial" pitchFamily="-84" charset="0"/>
              </a:endParaRPr>
            </a:p>
          </p:txBody>
        </p:sp>
        <p:sp>
          <p:nvSpPr>
            <p:cNvPr id="22547" name="Line 15"/>
            <p:cNvSpPr>
              <a:spLocks noChangeShapeType="1"/>
            </p:cNvSpPr>
            <p:nvPr/>
          </p:nvSpPr>
          <p:spPr bwMode="auto">
            <a:xfrm>
              <a:off x="4513" y="935"/>
              <a:ext cx="952" cy="0"/>
            </a:xfrm>
            <a:prstGeom prst="line">
              <a:avLst/>
            </a:prstGeom>
            <a:noFill/>
            <a:ln w="28575">
              <a:solidFill>
                <a:schemeClr val="bg1"/>
              </a:solidFill>
              <a:round/>
              <a:headEnd/>
              <a:tailEnd/>
            </a:ln>
          </p:spPr>
          <p:txBody>
            <a:bodyPr>
              <a:prstTxWarp prst="textNoShape">
                <a:avLst/>
              </a:prstTxWarp>
            </a:bodyPr>
            <a:lstStyle/>
            <a:p>
              <a:endParaRPr lang="en-US"/>
            </a:p>
          </p:txBody>
        </p:sp>
      </p:grpSp>
      <p:sp>
        <p:nvSpPr>
          <p:cNvPr id="22537" name="AutoShape 16"/>
          <p:cNvSpPr>
            <a:spLocks noChangeArrowheads="1"/>
          </p:cNvSpPr>
          <p:nvPr/>
        </p:nvSpPr>
        <p:spPr bwMode="auto">
          <a:xfrm>
            <a:off x="8718868" y="4900615"/>
            <a:ext cx="2620327" cy="704532"/>
          </a:xfrm>
          <a:prstGeom prst="roundRect">
            <a:avLst>
              <a:gd name="adj" fmla="val 16667"/>
            </a:avLst>
          </a:prstGeom>
          <a:solidFill>
            <a:schemeClr val="bg1"/>
          </a:solidFill>
          <a:ln w="9525">
            <a:solidFill>
              <a:schemeClr val="bg1"/>
            </a:solidFill>
            <a:round/>
            <a:headEnd/>
            <a:tailEnd/>
          </a:ln>
        </p:spPr>
        <p:txBody>
          <a:bodyPr wrap="none" lIns="127831" tIns="63924" rIns="127831" bIns="63924" anchor="ctr">
            <a:prstTxWarp prst="textNoShape">
              <a:avLst/>
            </a:prstTxWarp>
          </a:bodyPr>
          <a:lstStyle/>
          <a:p>
            <a:pPr algn="ctr"/>
            <a:r>
              <a:rPr lang="en-GB" sz="2000" b="1" dirty="0">
                <a:solidFill>
                  <a:schemeClr val="tx2"/>
                </a:solidFill>
                <a:ea typeface="Arial" pitchFamily="-84" charset="0"/>
                <a:cs typeface="Arial" pitchFamily="-84" charset="0"/>
              </a:rPr>
              <a:t>Policy makers</a:t>
            </a:r>
            <a:endParaRPr lang="en-US" sz="2000" b="1" dirty="0">
              <a:solidFill>
                <a:schemeClr val="tx2"/>
              </a:solidFill>
              <a:ea typeface="Arial" pitchFamily="-84" charset="0"/>
              <a:cs typeface="Arial" pitchFamily="-84" charset="0"/>
            </a:endParaRPr>
          </a:p>
        </p:txBody>
      </p:sp>
      <p:sp>
        <p:nvSpPr>
          <p:cNvPr id="22538" name="AutoShape 17"/>
          <p:cNvSpPr>
            <a:spLocks noChangeArrowheads="1"/>
          </p:cNvSpPr>
          <p:nvPr/>
        </p:nvSpPr>
        <p:spPr bwMode="auto">
          <a:xfrm>
            <a:off x="8718868" y="6009640"/>
            <a:ext cx="2620327" cy="704533"/>
          </a:xfrm>
          <a:prstGeom prst="roundRect">
            <a:avLst>
              <a:gd name="adj" fmla="val 16667"/>
            </a:avLst>
          </a:prstGeom>
          <a:solidFill>
            <a:schemeClr val="bg1"/>
          </a:solidFill>
          <a:ln w="9525">
            <a:solidFill>
              <a:schemeClr val="bg1"/>
            </a:solidFill>
            <a:round/>
            <a:headEnd/>
            <a:tailEnd/>
          </a:ln>
        </p:spPr>
        <p:txBody>
          <a:bodyPr wrap="none" lIns="127831" tIns="63924" rIns="127831" bIns="63924" anchor="ctr">
            <a:prstTxWarp prst="textNoShape">
              <a:avLst/>
            </a:prstTxWarp>
          </a:bodyPr>
          <a:lstStyle/>
          <a:p>
            <a:pPr algn="ctr"/>
            <a:r>
              <a:rPr lang="en-GB" sz="2000" b="1" dirty="0">
                <a:solidFill>
                  <a:schemeClr val="tx2"/>
                </a:solidFill>
                <a:ea typeface="Arial" pitchFamily="-84" charset="0"/>
                <a:cs typeface="Arial" pitchFamily="-84" charset="0"/>
              </a:rPr>
              <a:t>Researchers </a:t>
            </a:r>
          </a:p>
          <a:p>
            <a:pPr algn="ctr"/>
            <a:r>
              <a:rPr lang="en-GB" sz="2000" b="1" dirty="0">
                <a:solidFill>
                  <a:schemeClr val="tx2"/>
                </a:solidFill>
                <a:ea typeface="Arial" pitchFamily="-84" charset="0"/>
                <a:cs typeface="Arial" pitchFamily="-84" charset="0"/>
              </a:rPr>
              <a:t>Developers</a:t>
            </a:r>
            <a:endParaRPr lang="en-US" sz="2000" b="1" dirty="0">
              <a:solidFill>
                <a:schemeClr val="tx2"/>
              </a:solidFill>
              <a:ea typeface="Arial" pitchFamily="-84" charset="0"/>
              <a:cs typeface="Arial" pitchFamily="-84" charset="0"/>
            </a:endParaRPr>
          </a:p>
        </p:txBody>
      </p:sp>
      <p:sp>
        <p:nvSpPr>
          <p:cNvPr id="22539" name="AutoShape 18"/>
          <p:cNvSpPr>
            <a:spLocks noChangeArrowheads="1"/>
          </p:cNvSpPr>
          <p:nvPr/>
        </p:nvSpPr>
        <p:spPr bwMode="auto">
          <a:xfrm>
            <a:off x="8718868" y="3693795"/>
            <a:ext cx="2620327" cy="704533"/>
          </a:xfrm>
          <a:prstGeom prst="roundRect">
            <a:avLst>
              <a:gd name="adj" fmla="val 16667"/>
            </a:avLst>
          </a:prstGeom>
          <a:solidFill>
            <a:schemeClr val="bg1"/>
          </a:solidFill>
          <a:ln w="9525">
            <a:solidFill>
              <a:schemeClr val="bg1"/>
            </a:solidFill>
            <a:round/>
            <a:headEnd/>
            <a:tailEnd/>
          </a:ln>
        </p:spPr>
        <p:txBody>
          <a:bodyPr wrap="none" lIns="127831" tIns="63924" rIns="127831" bIns="63924" anchor="ctr">
            <a:prstTxWarp prst="textNoShape">
              <a:avLst/>
            </a:prstTxWarp>
          </a:bodyPr>
          <a:lstStyle/>
          <a:p>
            <a:pPr algn="ctr"/>
            <a:r>
              <a:rPr lang="en-GB" sz="2000" b="1" dirty="0">
                <a:solidFill>
                  <a:schemeClr val="tx2"/>
                </a:solidFill>
                <a:ea typeface="Arial" pitchFamily="-84" charset="0"/>
                <a:cs typeface="Arial" pitchFamily="-84" charset="0"/>
              </a:rPr>
              <a:t>School Leaders</a:t>
            </a:r>
            <a:endParaRPr lang="en-US" sz="2000" b="1" dirty="0">
              <a:solidFill>
                <a:schemeClr val="tx2"/>
              </a:solidFill>
              <a:ea typeface="Arial" pitchFamily="-84" charset="0"/>
              <a:cs typeface="Arial" pitchFamily="-84" charset="0"/>
            </a:endParaRPr>
          </a:p>
        </p:txBody>
      </p:sp>
      <p:sp>
        <p:nvSpPr>
          <p:cNvPr id="22540" name="AutoShape 19"/>
          <p:cNvSpPr>
            <a:spLocks noChangeArrowheads="1"/>
          </p:cNvSpPr>
          <p:nvPr/>
        </p:nvSpPr>
        <p:spPr bwMode="auto">
          <a:xfrm>
            <a:off x="8718868" y="2582545"/>
            <a:ext cx="2620327" cy="704533"/>
          </a:xfrm>
          <a:prstGeom prst="roundRect">
            <a:avLst>
              <a:gd name="adj" fmla="val 16667"/>
            </a:avLst>
          </a:prstGeom>
          <a:solidFill>
            <a:schemeClr val="bg1"/>
          </a:solidFill>
          <a:ln w="9525">
            <a:solidFill>
              <a:schemeClr val="bg1"/>
            </a:solidFill>
            <a:round/>
            <a:headEnd/>
            <a:tailEnd/>
          </a:ln>
        </p:spPr>
        <p:txBody>
          <a:bodyPr wrap="none" lIns="127831" tIns="63924" rIns="127831" bIns="63924" anchor="ctr">
            <a:prstTxWarp prst="textNoShape">
              <a:avLst/>
            </a:prstTxWarp>
          </a:bodyPr>
          <a:lstStyle/>
          <a:p>
            <a:pPr algn="ctr"/>
            <a:r>
              <a:rPr lang="en-GB" sz="2000" b="1" dirty="0">
                <a:solidFill>
                  <a:schemeClr val="tx2"/>
                </a:solidFill>
                <a:ea typeface="Arial" pitchFamily="-84" charset="0"/>
                <a:cs typeface="Arial" pitchFamily="-84" charset="0"/>
              </a:rPr>
              <a:t>Teachers, Pupils</a:t>
            </a:r>
            <a:endParaRPr lang="en-US" sz="2000" b="1" dirty="0">
              <a:solidFill>
                <a:schemeClr val="tx2"/>
              </a:solidFill>
              <a:ea typeface="Arial" pitchFamily="-84" charset="0"/>
              <a:cs typeface="Arial" pitchFamily="-84" charset="0"/>
            </a:endParaRPr>
          </a:p>
        </p:txBody>
      </p:sp>
      <p:sp>
        <p:nvSpPr>
          <p:cNvPr id="22541" name="AutoShape 20"/>
          <p:cNvSpPr>
            <a:spLocks noChangeArrowheads="1"/>
          </p:cNvSpPr>
          <p:nvPr/>
        </p:nvSpPr>
        <p:spPr bwMode="auto">
          <a:xfrm>
            <a:off x="5334002" y="4053858"/>
            <a:ext cx="2620328" cy="804545"/>
          </a:xfrm>
          <a:prstGeom prst="roundRect">
            <a:avLst>
              <a:gd name="adj" fmla="val 16667"/>
            </a:avLst>
          </a:prstGeom>
          <a:solidFill>
            <a:srgbClr val="6D9BC1"/>
          </a:solidFill>
          <a:ln w="9525">
            <a:noFill/>
            <a:round/>
            <a:headEnd/>
            <a:tailEnd/>
          </a:ln>
        </p:spPr>
        <p:txBody>
          <a:bodyPr wrap="none" lIns="127831" tIns="63924" rIns="127831" bIns="63924" anchor="ctr">
            <a:prstTxWarp prst="textNoShape">
              <a:avLst/>
            </a:prstTxWarp>
          </a:bodyPr>
          <a:lstStyle/>
          <a:p>
            <a:pPr algn="ctr"/>
            <a:r>
              <a:rPr lang="en-GB" sz="2000" b="1" dirty="0">
                <a:solidFill>
                  <a:schemeClr val="bg1"/>
                </a:solidFill>
                <a:ea typeface="Arial" pitchFamily="-84" charset="0"/>
                <a:cs typeface="Arial" pitchFamily="-84" charset="0"/>
              </a:rPr>
              <a:t>European </a:t>
            </a:r>
          </a:p>
          <a:p>
            <a:pPr algn="ctr"/>
            <a:r>
              <a:rPr lang="en-GB" sz="2000" b="1" dirty="0">
                <a:solidFill>
                  <a:schemeClr val="bg1"/>
                </a:solidFill>
                <a:ea typeface="Arial" pitchFamily="-84" charset="0"/>
                <a:cs typeface="Arial" pitchFamily="-84" charset="0"/>
              </a:rPr>
              <a:t>Schoolnet</a:t>
            </a:r>
            <a:endParaRPr lang="en-US" sz="2000" b="1" dirty="0">
              <a:solidFill>
                <a:schemeClr val="bg1"/>
              </a:solidFill>
              <a:ea typeface="Arial" pitchFamily="-84" charset="0"/>
              <a:cs typeface="Arial" pitchFamily="-84" charset="0"/>
            </a:endParaRPr>
          </a:p>
        </p:txBody>
      </p:sp>
      <p:sp>
        <p:nvSpPr>
          <p:cNvPr id="23" name="Rectangle à coins arrondis 22"/>
          <p:cNvSpPr/>
          <p:nvPr/>
        </p:nvSpPr>
        <p:spPr>
          <a:xfrm>
            <a:off x="700088" y="300038"/>
            <a:ext cx="11501437"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prstTxWarp prst="textNoShape">
              <a:avLst/>
            </a:prstTxWarp>
          </a:bodyPr>
          <a:lstStyle/>
          <a:p>
            <a:pPr algn="ctr"/>
            <a:r>
              <a:rPr lang="en-GB" sz="4500" dirty="0">
                <a:solidFill>
                  <a:srgbClr val="FFFFFF"/>
                </a:solidFill>
                <a:latin typeface="Arial" pitchFamily="-84" charset="0"/>
                <a:ea typeface="Arial" pitchFamily="-84" charset="0"/>
                <a:cs typeface="Arial" pitchFamily="-84" charset="0"/>
              </a:rPr>
              <a:t>EUN s</a:t>
            </a:r>
            <a:r>
              <a:rPr lang="en-GB" sz="5000" dirty="0">
                <a:solidFill>
                  <a:srgbClr val="FFFFFF"/>
                </a:solidFill>
              </a:rPr>
              <a:t>takeholders and target groups</a:t>
            </a:r>
            <a:endParaRPr lang="en-US" sz="5000" dirty="0">
              <a:solidFill>
                <a:srgbClr val="FFFFFF"/>
              </a:solidFill>
            </a:endParaRPr>
          </a:p>
        </p:txBody>
      </p:sp>
      <p:sp>
        <p:nvSpPr>
          <p:cNvPr id="2" name="Curved Up Arrow 1"/>
          <p:cNvSpPr/>
          <p:nvPr/>
        </p:nvSpPr>
        <p:spPr>
          <a:xfrm>
            <a:off x="5594051" y="5860733"/>
            <a:ext cx="2360295" cy="6556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endParaRPr lang="fr-BE">
              <a:solidFill>
                <a:schemeClr val="tx1"/>
              </a:solidFill>
            </a:endParaRPr>
          </a:p>
        </p:txBody>
      </p:sp>
      <p:sp>
        <p:nvSpPr>
          <p:cNvPr id="22" name="Curved Up Arrow 21"/>
          <p:cNvSpPr/>
          <p:nvPr/>
        </p:nvSpPr>
        <p:spPr>
          <a:xfrm rot="10800000">
            <a:off x="5494038" y="2286953"/>
            <a:ext cx="2360295" cy="65786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endParaRPr lang="fr-BE">
              <a:solidFill>
                <a:schemeClr val="tx1"/>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Information</a:t>
            </a:r>
            <a:endParaRPr lang="en-US" dirty="0"/>
          </a:p>
        </p:txBody>
      </p:sp>
      <p:sp>
        <p:nvSpPr>
          <p:cNvPr id="4" name="Rectangle 3"/>
          <p:cNvSpPr/>
          <p:nvPr/>
        </p:nvSpPr>
        <p:spPr>
          <a:xfrm>
            <a:off x="1232079" y="2824442"/>
            <a:ext cx="10197683" cy="3293074"/>
          </a:xfrm>
          <a:prstGeom prst="rect">
            <a:avLst/>
          </a:prstGeom>
        </p:spPr>
        <p:txBody>
          <a:bodyPr wrap="square" lIns="91305" tIns="45653" rIns="91305" bIns="45653">
            <a:spAutoFit/>
          </a:bodyPr>
          <a:lstStyle/>
          <a:p>
            <a:pPr algn="ctr">
              <a:defRPr/>
            </a:pPr>
            <a:r>
              <a:rPr lang="es-ES" sz="2800" b="1" dirty="0">
                <a:solidFill>
                  <a:schemeClr val="bg1">
                    <a:lumMod val="50000"/>
                  </a:schemeClr>
                </a:solidFill>
              </a:rPr>
              <a:t>WEB:</a:t>
            </a:r>
          </a:p>
          <a:p>
            <a:pPr algn="ctr">
              <a:defRPr/>
            </a:pPr>
            <a:r>
              <a:rPr lang="es-ES" sz="4100" dirty="0">
                <a:solidFill>
                  <a:schemeClr val="bg1">
                    <a:lumMod val="50000"/>
                  </a:schemeClr>
                </a:solidFill>
                <a:hlinkClick r:id="rId2"/>
              </a:rPr>
              <a:t>http:/</a:t>
            </a:r>
            <a:r>
              <a:rPr lang="es-ES" sz="4100" dirty="0" smtClean="0">
                <a:solidFill>
                  <a:schemeClr val="bg1">
                    <a:lumMod val="50000"/>
                  </a:schemeClr>
                </a:solidFill>
                <a:hlinkClick r:id="rId2"/>
              </a:rPr>
              <a:t>/lreforschools.eun.org</a:t>
            </a:r>
            <a:r>
              <a:rPr lang="es-ES" sz="4100" dirty="0" smtClean="0">
                <a:solidFill>
                  <a:schemeClr val="bg1">
                    <a:lumMod val="50000"/>
                  </a:schemeClr>
                </a:solidFill>
              </a:rPr>
              <a:t> </a:t>
            </a:r>
          </a:p>
          <a:p>
            <a:pPr algn="ctr">
              <a:defRPr/>
            </a:pPr>
            <a:endParaRPr lang="es-ES" sz="2000" dirty="0">
              <a:solidFill>
                <a:schemeClr val="bg1">
                  <a:lumMod val="50000"/>
                </a:schemeClr>
              </a:solidFill>
            </a:endParaRPr>
          </a:p>
          <a:p>
            <a:pPr algn="ctr">
              <a:defRPr/>
            </a:pPr>
            <a:r>
              <a:rPr lang="es-ES" sz="2800" b="1" dirty="0">
                <a:solidFill>
                  <a:schemeClr val="bg1">
                    <a:lumMod val="50000"/>
                  </a:schemeClr>
                </a:solidFill>
              </a:rPr>
              <a:t>EMAIL:</a:t>
            </a:r>
            <a:endParaRPr lang="es-ES" sz="2800" b="1" dirty="0" smtClean="0">
              <a:solidFill>
                <a:schemeClr val="bg1">
                  <a:lumMod val="50000"/>
                </a:schemeClr>
              </a:solidFill>
            </a:endParaRPr>
          </a:p>
          <a:p>
            <a:pPr algn="ctr">
              <a:defRPr/>
            </a:pPr>
            <a:r>
              <a:rPr lang="es-ES" sz="4100" dirty="0" smtClean="0">
                <a:solidFill>
                  <a:schemeClr val="bg1">
                    <a:lumMod val="50000"/>
                  </a:schemeClr>
                </a:solidFill>
                <a:hlinkClick r:id="rId3"/>
              </a:rPr>
              <a:t>David.Massart@eun.org</a:t>
            </a:r>
            <a:endParaRPr lang="es-ES" sz="4100" dirty="0" smtClean="0">
              <a:solidFill>
                <a:schemeClr val="bg1">
                  <a:lumMod val="50000"/>
                </a:schemeClr>
              </a:solidFill>
            </a:endParaRPr>
          </a:p>
          <a:p>
            <a:pPr>
              <a:defRPr/>
            </a:pPr>
            <a:endParaRPr lang="es-ES" dirty="0"/>
          </a:p>
          <a:p>
            <a:pPr>
              <a:defRPr/>
            </a:pPr>
            <a:endParaRPr lang="fr-BE" dirty="0"/>
          </a:p>
        </p:txBody>
      </p:sp>
      <p:pic>
        <p:nvPicPr>
          <p:cNvPr id="6" name="Picture 5" descr="carrousel.png"/>
          <p:cNvPicPr>
            <a:picLocks noChangeAspect="1"/>
          </p:cNvPicPr>
          <p:nvPr/>
        </p:nvPicPr>
        <p:blipFill>
          <a:blip r:embed="rId4"/>
          <a:stretch>
            <a:fillRect/>
          </a:stretch>
        </p:blipFill>
        <p:spPr>
          <a:xfrm>
            <a:off x="871922" y="6732423"/>
            <a:ext cx="11006752" cy="252706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Content Placeholder 3" descr="20061216cpntf-a-p.jpg"/>
          <p:cNvPicPr>
            <a:picLocks noGrp="1" noChangeAspect="1"/>
          </p:cNvPicPr>
          <p:nvPr>
            <p:ph idx="1"/>
          </p:nvPr>
        </p:nvPicPr>
        <p:blipFill>
          <a:blip r:embed="rId2"/>
          <a:srcRect l="-53915" r="-53915"/>
          <a:stretch>
            <a:fillRect/>
          </a:stretch>
        </p:blipFill>
        <p:spPr>
          <a:xfrm>
            <a:off x="-426720" y="33340"/>
            <a:ext cx="15255240" cy="95678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Espace réservé du pied de page 3"/>
          <p:cNvSpPr>
            <a:spLocks noGrp="1"/>
          </p:cNvSpPr>
          <p:nvPr>
            <p:ph type="ftr" sz="quarter" idx="10"/>
          </p:nvPr>
        </p:nvSpPr>
        <p:spPr bwMode="auto">
          <a:xfrm>
            <a:off x="12297093" y="9198930"/>
            <a:ext cx="504507" cy="402272"/>
          </a:xfrm>
          <a:noFill/>
          <a:ln>
            <a:miter lim="800000"/>
            <a:headEnd/>
            <a:tailEnd/>
          </a:ln>
        </p:spPr>
        <p:txBody>
          <a:bodyPr/>
          <a:lstStyle/>
          <a:p>
            <a:pPr algn="ctr"/>
            <a:fld id="{E483AFF1-A92B-374A-B2C2-53FB6740A912}" type="slidenum">
              <a:rPr lang="en-US" b="0">
                <a:solidFill>
                  <a:schemeClr val="tx1"/>
                </a:solidFill>
              </a:rPr>
              <a:pPr algn="ctr"/>
              <a:t>6</a:t>
            </a:fld>
            <a:endParaRPr lang="en-US" b="0">
              <a:solidFill>
                <a:schemeClr val="tx1"/>
              </a:solidFill>
            </a:endParaRPr>
          </a:p>
        </p:txBody>
      </p:sp>
      <p:sp>
        <p:nvSpPr>
          <p:cNvPr id="9219" name="AutoShape 21"/>
          <p:cNvSpPr>
            <a:spLocks noChangeArrowheads="1"/>
          </p:cNvSpPr>
          <p:nvPr/>
        </p:nvSpPr>
        <p:spPr bwMode="auto">
          <a:xfrm>
            <a:off x="644525" y="5202875"/>
            <a:ext cx="4738370" cy="1611312"/>
          </a:xfrm>
          <a:prstGeom prst="roundRect">
            <a:avLst>
              <a:gd name="adj" fmla="val 16667"/>
            </a:avLst>
          </a:prstGeom>
          <a:solidFill>
            <a:schemeClr val="folHlink"/>
          </a:solidFill>
          <a:ln w="9525">
            <a:solidFill>
              <a:schemeClr val="folHlink"/>
            </a:solidFill>
            <a:round/>
            <a:headEnd/>
            <a:tailEnd/>
          </a:ln>
        </p:spPr>
        <p:txBody>
          <a:bodyPr wrap="none" lIns="127831" tIns="63924" rIns="127831" bIns="63924" anchor="ctr">
            <a:prstTxWarp prst="textNoShape">
              <a:avLst/>
            </a:prstTxWarp>
          </a:bodyPr>
          <a:lstStyle/>
          <a:p>
            <a:pPr algn="ctr"/>
            <a:r>
              <a:rPr lang="en-US" sz="2200" b="1" dirty="0">
                <a:solidFill>
                  <a:srgbClr val="FFFFFF"/>
                </a:solidFill>
                <a:ea typeface="Arial" pitchFamily="-84" charset="0"/>
                <a:cs typeface="Arial" pitchFamily="-84" charset="0"/>
              </a:rPr>
              <a:t>Contributes to development </a:t>
            </a:r>
          </a:p>
          <a:p>
            <a:pPr algn="ctr"/>
            <a:r>
              <a:rPr lang="en-US" sz="2200" b="1" dirty="0">
                <a:solidFill>
                  <a:srgbClr val="FFFFFF"/>
                </a:solidFill>
                <a:ea typeface="Arial" pitchFamily="-84" charset="0"/>
                <a:cs typeface="Arial" pitchFamily="-84" charset="0"/>
              </a:rPr>
              <a:t>of </a:t>
            </a:r>
            <a:r>
              <a:rPr lang="en-US" sz="2800" b="1" u="sng" dirty="0">
                <a:solidFill>
                  <a:srgbClr val="FFFFFF"/>
                </a:solidFill>
                <a:ea typeface="Arial" pitchFamily="-84" charset="0"/>
                <a:cs typeface="Arial" pitchFamily="-84" charset="0"/>
              </a:rPr>
              <a:t>technology-enhanced </a:t>
            </a:r>
          </a:p>
          <a:p>
            <a:pPr algn="ctr"/>
            <a:r>
              <a:rPr lang="en-US" sz="2800" b="1" u="sng" dirty="0">
                <a:solidFill>
                  <a:srgbClr val="FFFFFF"/>
                </a:solidFill>
                <a:ea typeface="Arial" pitchFamily="-84" charset="0"/>
                <a:cs typeface="Arial" pitchFamily="-84" charset="0"/>
              </a:rPr>
              <a:t>learning</a:t>
            </a:r>
            <a:r>
              <a:rPr lang="en-US" sz="2800" b="1" dirty="0">
                <a:solidFill>
                  <a:srgbClr val="FFFFFF"/>
                </a:solidFill>
                <a:ea typeface="Arial" pitchFamily="-84" charset="0"/>
                <a:cs typeface="Arial" pitchFamily="-84" charset="0"/>
              </a:rPr>
              <a:t> </a:t>
            </a:r>
            <a:r>
              <a:rPr lang="en-US" sz="2200" b="1" dirty="0">
                <a:solidFill>
                  <a:srgbClr val="FFFFFF"/>
                </a:solidFill>
                <a:ea typeface="Arial" pitchFamily="-84" charset="0"/>
                <a:cs typeface="Arial" pitchFamily="-84" charset="0"/>
              </a:rPr>
              <a:t>in schools</a:t>
            </a:r>
          </a:p>
        </p:txBody>
      </p:sp>
      <p:sp>
        <p:nvSpPr>
          <p:cNvPr id="9220" name="AutoShape 22"/>
          <p:cNvSpPr>
            <a:spLocks noChangeArrowheads="1"/>
          </p:cNvSpPr>
          <p:nvPr/>
        </p:nvSpPr>
        <p:spPr bwMode="auto">
          <a:xfrm>
            <a:off x="7767638" y="5202875"/>
            <a:ext cx="4433887" cy="1611312"/>
          </a:xfrm>
          <a:prstGeom prst="roundRect">
            <a:avLst>
              <a:gd name="adj" fmla="val 16667"/>
            </a:avLst>
          </a:prstGeom>
          <a:solidFill>
            <a:srgbClr val="093864"/>
          </a:solidFill>
          <a:ln w="9525">
            <a:solidFill>
              <a:srgbClr val="093864"/>
            </a:solidFill>
            <a:round/>
            <a:headEnd/>
            <a:tailEnd/>
          </a:ln>
        </p:spPr>
        <p:txBody>
          <a:bodyPr wrap="none" lIns="127831" tIns="63924" rIns="127831" bIns="63924" anchor="ctr">
            <a:prstTxWarp prst="textNoShape">
              <a:avLst/>
            </a:prstTxWarp>
          </a:bodyPr>
          <a:lstStyle/>
          <a:p>
            <a:pPr algn="ctr"/>
            <a:r>
              <a:rPr lang="en-US" sz="2200" b="1" dirty="0">
                <a:solidFill>
                  <a:srgbClr val="FFFFFF"/>
                </a:solidFill>
                <a:ea typeface="Arial" pitchFamily="-84" charset="0"/>
                <a:cs typeface="Arial" pitchFamily="-84" charset="0"/>
              </a:rPr>
              <a:t>Disseminates </a:t>
            </a:r>
            <a:r>
              <a:rPr lang="en-US" sz="2800" b="1" u="sng" dirty="0">
                <a:solidFill>
                  <a:srgbClr val="FFFFFF"/>
                </a:solidFill>
                <a:ea typeface="Arial" pitchFamily="-84" charset="0"/>
                <a:cs typeface="Arial" pitchFamily="-84" charset="0"/>
              </a:rPr>
              <a:t>good practice</a:t>
            </a:r>
            <a:r>
              <a:rPr lang="en-US" sz="2800" b="1" dirty="0">
                <a:solidFill>
                  <a:srgbClr val="FFFFFF"/>
                </a:solidFill>
                <a:ea typeface="Arial" pitchFamily="-84" charset="0"/>
                <a:cs typeface="Arial" pitchFamily="-84" charset="0"/>
              </a:rPr>
              <a:t> </a:t>
            </a:r>
            <a:r>
              <a:rPr lang="en-US" sz="2200" b="1" dirty="0">
                <a:solidFill>
                  <a:srgbClr val="FFFFFF"/>
                </a:solidFill>
                <a:ea typeface="Arial" pitchFamily="-84" charset="0"/>
                <a:cs typeface="Arial" pitchFamily="-84" charset="0"/>
              </a:rPr>
              <a:t/>
            </a:r>
            <a:br>
              <a:rPr lang="en-US" sz="2200" b="1" dirty="0">
                <a:solidFill>
                  <a:srgbClr val="FFFFFF"/>
                </a:solidFill>
                <a:ea typeface="Arial" pitchFamily="-84" charset="0"/>
                <a:cs typeface="Arial" pitchFamily="-84" charset="0"/>
              </a:rPr>
            </a:br>
            <a:r>
              <a:rPr lang="en-US" sz="2200" b="1" dirty="0">
                <a:solidFill>
                  <a:srgbClr val="FFFFFF"/>
                </a:solidFill>
                <a:ea typeface="Arial" pitchFamily="-84" charset="0"/>
                <a:cs typeface="Arial" pitchFamily="-84" charset="0"/>
              </a:rPr>
              <a:t>and investigates new </a:t>
            </a:r>
            <a:br>
              <a:rPr lang="en-US" sz="2200" b="1" dirty="0">
                <a:solidFill>
                  <a:srgbClr val="FFFFFF"/>
                </a:solidFill>
                <a:ea typeface="Arial" pitchFamily="-84" charset="0"/>
                <a:cs typeface="Arial" pitchFamily="-84" charset="0"/>
              </a:rPr>
            </a:br>
            <a:r>
              <a:rPr lang="en-US" sz="2800" b="1" u="sng" dirty="0">
                <a:solidFill>
                  <a:srgbClr val="FFFFFF"/>
                </a:solidFill>
                <a:ea typeface="Arial" pitchFamily="-84" charset="0"/>
                <a:cs typeface="Arial" pitchFamily="-84" charset="0"/>
              </a:rPr>
              <a:t>models</a:t>
            </a:r>
            <a:r>
              <a:rPr lang="en-US" sz="2200" b="1" dirty="0">
                <a:solidFill>
                  <a:srgbClr val="FFFFFF"/>
                </a:solidFill>
                <a:ea typeface="Arial" pitchFamily="-84" charset="0"/>
                <a:cs typeface="Arial" pitchFamily="-84" charset="0"/>
              </a:rPr>
              <a:t> for schooling </a:t>
            </a:r>
            <a:br>
              <a:rPr lang="en-US" sz="2200" b="1" dirty="0">
                <a:solidFill>
                  <a:srgbClr val="FFFFFF"/>
                </a:solidFill>
                <a:ea typeface="Arial" pitchFamily="-84" charset="0"/>
                <a:cs typeface="Arial" pitchFamily="-84" charset="0"/>
              </a:rPr>
            </a:br>
            <a:r>
              <a:rPr lang="en-US" sz="2200" b="1" dirty="0">
                <a:solidFill>
                  <a:srgbClr val="FFFFFF"/>
                </a:solidFill>
                <a:ea typeface="Arial" pitchFamily="-84" charset="0"/>
                <a:cs typeface="Arial" pitchFamily="-84" charset="0"/>
              </a:rPr>
              <a:t>and learning</a:t>
            </a:r>
          </a:p>
        </p:txBody>
      </p:sp>
      <p:sp>
        <p:nvSpPr>
          <p:cNvPr id="9221" name="AutoShape 23"/>
          <p:cNvSpPr>
            <a:spLocks noChangeArrowheads="1"/>
          </p:cNvSpPr>
          <p:nvPr/>
        </p:nvSpPr>
        <p:spPr bwMode="auto">
          <a:xfrm>
            <a:off x="3980498" y="7220905"/>
            <a:ext cx="4940617" cy="1611312"/>
          </a:xfrm>
          <a:prstGeom prst="roundRect">
            <a:avLst>
              <a:gd name="adj" fmla="val 16667"/>
            </a:avLst>
          </a:prstGeom>
          <a:solidFill>
            <a:srgbClr val="FF9900"/>
          </a:solidFill>
          <a:ln w="9525">
            <a:solidFill>
              <a:srgbClr val="FF9900"/>
            </a:solidFill>
            <a:round/>
            <a:headEnd/>
            <a:tailEnd/>
          </a:ln>
        </p:spPr>
        <p:txBody>
          <a:bodyPr wrap="none" lIns="127831" tIns="63924" rIns="127831" bIns="63924" anchor="ctr">
            <a:prstTxWarp prst="textNoShape">
              <a:avLst/>
            </a:prstTxWarp>
          </a:bodyPr>
          <a:lstStyle/>
          <a:p>
            <a:pPr algn="ctr"/>
            <a:r>
              <a:rPr lang="en-US" sz="2200" b="1" dirty="0">
                <a:solidFill>
                  <a:srgbClr val="FFFFFF"/>
                </a:solidFill>
                <a:ea typeface="Arial" pitchFamily="-84" charset="0"/>
                <a:cs typeface="Arial" pitchFamily="-84" charset="0"/>
              </a:rPr>
              <a:t>Provides </a:t>
            </a:r>
            <a:r>
              <a:rPr lang="en-US" sz="2800" b="1" u="sng" dirty="0">
                <a:solidFill>
                  <a:srgbClr val="FFFFFF"/>
                </a:solidFill>
                <a:ea typeface="Arial" pitchFamily="-84" charset="0"/>
                <a:cs typeface="Arial" pitchFamily="-84" charset="0"/>
              </a:rPr>
              <a:t>services</a:t>
            </a:r>
            <a:r>
              <a:rPr lang="en-US" sz="2200" b="1" dirty="0">
                <a:solidFill>
                  <a:srgbClr val="FFFFFF"/>
                </a:solidFill>
                <a:ea typeface="Arial" pitchFamily="-84" charset="0"/>
                <a:cs typeface="Arial" pitchFamily="-84" charset="0"/>
              </a:rPr>
              <a:t>, content </a:t>
            </a:r>
          </a:p>
          <a:p>
            <a:pPr algn="ctr"/>
            <a:r>
              <a:rPr lang="en-US" sz="2200" b="1" dirty="0">
                <a:solidFill>
                  <a:srgbClr val="FFFFFF"/>
                </a:solidFill>
                <a:ea typeface="Arial" pitchFamily="-84" charset="0"/>
                <a:cs typeface="Arial" pitchFamily="-84" charset="0"/>
              </a:rPr>
              <a:t>and tools based on ICT</a:t>
            </a:r>
          </a:p>
          <a:p>
            <a:pPr algn="ctr"/>
            <a:r>
              <a:rPr lang="en-US" sz="2200" b="1" dirty="0">
                <a:solidFill>
                  <a:srgbClr val="FFFFFF"/>
                </a:solidFill>
                <a:ea typeface="Arial" pitchFamily="-84" charset="0"/>
                <a:cs typeface="Arial" pitchFamily="-84" charset="0"/>
              </a:rPr>
              <a:t> to </a:t>
            </a:r>
            <a:r>
              <a:rPr lang="en-US" sz="2800" b="1" u="sng" dirty="0">
                <a:solidFill>
                  <a:srgbClr val="FFFFFF"/>
                </a:solidFill>
                <a:ea typeface="Arial" pitchFamily="-84" charset="0"/>
                <a:cs typeface="Arial" pitchFamily="-84" charset="0"/>
              </a:rPr>
              <a:t>members</a:t>
            </a:r>
            <a:r>
              <a:rPr lang="en-US" sz="2200" b="1" dirty="0">
                <a:solidFill>
                  <a:srgbClr val="FFFFFF"/>
                </a:solidFill>
                <a:ea typeface="Arial" pitchFamily="-84" charset="0"/>
                <a:cs typeface="Arial" pitchFamily="-84" charset="0"/>
              </a:rPr>
              <a:t> and </a:t>
            </a:r>
            <a:br>
              <a:rPr lang="en-US" sz="2200" b="1" dirty="0">
                <a:solidFill>
                  <a:srgbClr val="FFFFFF"/>
                </a:solidFill>
                <a:ea typeface="Arial" pitchFamily="-84" charset="0"/>
                <a:cs typeface="Arial" pitchFamily="-84" charset="0"/>
              </a:rPr>
            </a:br>
            <a:r>
              <a:rPr lang="en-US" sz="2800" b="1" u="sng" dirty="0">
                <a:solidFill>
                  <a:srgbClr val="FFFFFF"/>
                </a:solidFill>
                <a:ea typeface="Arial" pitchFamily="-84" charset="0"/>
                <a:cs typeface="Arial" pitchFamily="-84" charset="0"/>
              </a:rPr>
              <a:t>partner</a:t>
            </a:r>
            <a:r>
              <a:rPr lang="en-US" sz="2200" b="1" dirty="0">
                <a:solidFill>
                  <a:srgbClr val="FFFFFF"/>
                </a:solidFill>
                <a:ea typeface="Arial" pitchFamily="-84" charset="0"/>
                <a:cs typeface="Arial" pitchFamily="-84" charset="0"/>
              </a:rPr>
              <a:t> networks </a:t>
            </a:r>
          </a:p>
        </p:txBody>
      </p:sp>
      <p:sp>
        <p:nvSpPr>
          <p:cNvPr id="9222" name="AutoShape 24"/>
          <p:cNvSpPr>
            <a:spLocks noChangeArrowheads="1"/>
          </p:cNvSpPr>
          <p:nvPr/>
        </p:nvSpPr>
        <p:spPr bwMode="auto">
          <a:xfrm>
            <a:off x="644525" y="3013710"/>
            <a:ext cx="4738370" cy="1611313"/>
          </a:xfrm>
          <a:prstGeom prst="roundRect">
            <a:avLst>
              <a:gd name="adj" fmla="val 16667"/>
            </a:avLst>
          </a:prstGeom>
          <a:solidFill>
            <a:srgbClr val="093864"/>
          </a:solidFill>
          <a:ln w="9525">
            <a:solidFill>
              <a:srgbClr val="093864"/>
            </a:solidFill>
            <a:round/>
            <a:headEnd/>
            <a:tailEnd/>
          </a:ln>
        </p:spPr>
        <p:txBody>
          <a:bodyPr wrap="none" lIns="127831" tIns="63924" rIns="127831" bIns="63924" anchor="ctr">
            <a:prstTxWarp prst="textNoShape">
              <a:avLst/>
            </a:prstTxWarp>
          </a:bodyPr>
          <a:lstStyle/>
          <a:p>
            <a:pPr algn="ctr"/>
            <a:r>
              <a:rPr lang="en-US" sz="2200" b="1" dirty="0">
                <a:solidFill>
                  <a:srgbClr val="FFFFFF"/>
                </a:solidFill>
                <a:ea typeface="Arial" pitchFamily="-84" charset="0"/>
                <a:cs typeface="Arial" pitchFamily="-84" charset="0"/>
              </a:rPr>
              <a:t>Offers pedagogical and </a:t>
            </a:r>
          </a:p>
          <a:p>
            <a:pPr algn="ctr"/>
            <a:r>
              <a:rPr lang="en-US" sz="2200" b="1" dirty="0">
                <a:solidFill>
                  <a:srgbClr val="FFFFFF"/>
                </a:solidFill>
                <a:ea typeface="Arial" pitchFamily="-84" charset="0"/>
                <a:cs typeface="Arial" pitchFamily="-84" charset="0"/>
              </a:rPr>
              <a:t>information services with </a:t>
            </a:r>
          </a:p>
          <a:p>
            <a:pPr algn="ctr"/>
            <a:r>
              <a:rPr lang="en-US" sz="2800" b="1" u="sng" dirty="0">
                <a:solidFill>
                  <a:srgbClr val="FFFFFF"/>
                </a:solidFill>
                <a:ea typeface="Arial" pitchFamily="-84" charset="0"/>
                <a:cs typeface="Arial" pitchFamily="-84" charset="0"/>
              </a:rPr>
              <a:t>European added value</a:t>
            </a:r>
            <a:r>
              <a:rPr lang="en-US" sz="2800" b="1" dirty="0">
                <a:solidFill>
                  <a:srgbClr val="FFFFFF"/>
                </a:solidFill>
                <a:ea typeface="Arial" pitchFamily="-84" charset="0"/>
                <a:cs typeface="Arial" pitchFamily="-84" charset="0"/>
              </a:rPr>
              <a:t> </a:t>
            </a:r>
            <a:r>
              <a:rPr lang="en-US" sz="2200" b="1" dirty="0">
                <a:solidFill>
                  <a:srgbClr val="FFFFFF"/>
                </a:solidFill>
                <a:ea typeface="Arial" pitchFamily="-84" charset="0"/>
                <a:cs typeface="Arial" pitchFamily="-84" charset="0"/>
              </a:rPr>
              <a:t/>
            </a:r>
            <a:br>
              <a:rPr lang="en-US" sz="2200" b="1" dirty="0">
                <a:solidFill>
                  <a:srgbClr val="FFFFFF"/>
                </a:solidFill>
                <a:ea typeface="Arial" pitchFamily="-84" charset="0"/>
                <a:cs typeface="Arial" pitchFamily="-84" charset="0"/>
              </a:rPr>
            </a:br>
            <a:r>
              <a:rPr lang="en-US" sz="2200" b="1" dirty="0">
                <a:solidFill>
                  <a:srgbClr val="FFFFFF"/>
                </a:solidFill>
                <a:ea typeface="Arial" pitchFamily="-84" charset="0"/>
                <a:cs typeface="Arial" pitchFamily="-84" charset="0"/>
              </a:rPr>
              <a:t>to schools in Europe </a:t>
            </a:r>
          </a:p>
        </p:txBody>
      </p:sp>
      <p:sp>
        <p:nvSpPr>
          <p:cNvPr id="9223" name="AutoShape 25"/>
          <p:cNvSpPr>
            <a:spLocks noChangeArrowheads="1"/>
          </p:cNvSpPr>
          <p:nvPr/>
        </p:nvSpPr>
        <p:spPr bwMode="auto">
          <a:xfrm>
            <a:off x="7767656" y="3013710"/>
            <a:ext cx="4333875" cy="1611313"/>
          </a:xfrm>
          <a:prstGeom prst="roundRect">
            <a:avLst>
              <a:gd name="adj" fmla="val 16667"/>
            </a:avLst>
          </a:prstGeom>
          <a:solidFill>
            <a:schemeClr val="folHlink"/>
          </a:solidFill>
          <a:ln w="9525">
            <a:solidFill>
              <a:schemeClr val="folHlink"/>
            </a:solidFill>
            <a:round/>
            <a:headEnd/>
            <a:tailEnd/>
          </a:ln>
        </p:spPr>
        <p:txBody>
          <a:bodyPr wrap="none" lIns="127831" tIns="63924" rIns="127831" bIns="63924" anchor="ctr">
            <a:prstTxWarp prst="textNoShape">
              <a:avLst/>
            </a:prstTxWarp>
          </a:bodyPr>
          <a:lstStyle/>
          <a:p>
            <a:pPr algn="ctr"/>
            <a:r>
              <a:rPr lang="en-US" sz="2200" b="1" dirty="0">
                <a:solidFill>
                  <a:srgbClr val="FFFFFF"/>
                </a:solidFill>
                <a:ea typeface="Arial" pitchFamily="-84" charset="0"/>
                <a:cs typeface="Arial" pitchFamily="-84" charset="0"/>
              </a:rPr>
              <a:t>Supports </a:t>
            </a:r>
            <a:r>
              <a:rPr lang="en-US" sz="2800" b="1" u="sng" dirty="0">
                <a:solidFill>
                  <a:srgbClr val="FFFFFF"/>
                </a:solidFill>
                <a:ea typeface="Arial" pitchFamily="-84" charset="0"/>
                <a:cs typeface="Arial" pitchFamily="-84" charset="0"/>
              </a:rPr>
              <a:t>professional </a:t>
            </a:r>
          </a:p>
          <a:p>
            <a:pPr algn="ctr"/>
            <a:r>
              <a:rPr lang="en-US" sz="2800" b="1" u="sng" dirty="0">
                <a:solidFill>
                  <a:srgbClr val="FFFFFF"/>
                </a:solidFill>
                <a:ea typeface="Arial" pitchFamily="-84" charset="0"/>
                <a:cs typeface="Arial" pitchFamily="-84" charset="0"/>
              </a:rPr>
              <a:t>development</a:t>
            </a:r>
            <a:r>
              <a:rPr lang="en-US" sz="2800" b="1" dirty="0">
                <a:solidFill>
                  <a:srgbClr val="FFFFFF"/>
                </a:solidFill>
                <a:ea typeface="Arial" pitchFamily="-84" charset="0"/>
                <a:cs typeface="Arial" pitchFamily="-84" charset="0"/>
              </a:rPr>
              <a:t> </a:t>
            </a:r>
            <a:r>
              <a:rPr lang="en-US" sz="2200" b="1" dirty="0">
                <a:solidFill>
                  <a:srgbClr val="FFFFFF"/>
                </a:solidFill>
                <a:ea typeface="Arial" pitchFamily="-84" charset="0"/>
                <a:cs typeface="Arial" pitchFamily="-84" charset="0"/>
              </a:rPr>
              <a:t>of </a:t>
            </a:r>
          </a:p>
          <a:p>
            <a:pPr algn="ctr"/>
            <a:r>
              <a:rPr lang="en-US" sz="2200" b="1" dirty="0">
                <a:solidFill>
                  <a:srgbClr val="FFFFFF"/>
                </a:solidFill>
                <a:ea typeface="Arial" pitchFamily="-84" charset="0"/>
                <a:cs typeface="Arial" pitchFamily="-84" charset="0"/>
              </a:rPr>
              <a:t>teachers and school heads</a:t>
            </a:r>
          </a:p>
        </p:txBody>
      </p:sp>
      <p:sp>
        <p:nvSpPr>
          <p:cNvPr id="9224" name="AutoShape 26"/>
          <p:cNvSpPr>
            <a:spLocks noChangeArrowheads="1"/>
          </p:cNvSpPr>
          <p:nvPr/>
        </p:nvSpPr>
        <p:spPr bwMode="auto">
          <a:xfrm>
            <a:off x="3780473" y="1300163"/>
            <a:ext cx="5342890" cy="1482407"/>
          </a:xfrm>
          <a:prstGeom prst="roundRect">
            <a:avLst>
              <a:gd name="adj" fmla="val 16667"/>
            </a:avLst>
          </a:prstGeom>
          <a:solidFill>
            <a:srgbClr val="FF9900"/>
          </a:solidFill>
          <a:ln w="9525">
            <a:solidFill>
              <a:srgbClr val="FF9900"/>
            </a:solidFill>
            <a:round/>
            <a:headEnd/>
            <a:tailEnd/>
          </a:ln>
        </p:spPr>
        <p:txBody>
          <a:bodyPr wrap="none" lIns="127831" tIns="63924" rIns="127831" bIns="63924" anchor="ctr">
            <a:prstTxWarp prst="textNoShape">
              <a:avLst/>
            </a:prstTxWarp>
          </a:bodyPr>
          <a:lstStyle/>
          <a:p>
            <a:pPr algn="ctr"/>
            <a:r>
              <a:rPr lang="en-US" sz="2200" b="1" dirty="0">
                <a:solidFill>
                  <a:srgbClr val="FFFFFF"/>
                </a:solidFill>
                <a:ea typeface="Arial" pitchFamily="-84" charset="0"/>
                <a:cs typeface="Arial" pitchFamily="-84" charset="0"/>
              </a:rPr>
              <a:t>Fosters and supports </a:t>
            </a:r>
          </a:p>
          <a:p>
            <a:pPr algn="ctr"/>
            <a:r>
              <a:rPr lang="en-US" sz="2800" b="1" u="sng" dirty="0">
                <a:solidFill>
                  <a:srgbClr val="FFFFFF"/>
                </a:solidFill>
                <a:ea typeface="Arial" pitchFamily="-84" charset="0"/>
                <a:cs typeface="Arial" pitchFamily="-84" charset="0"/>
              </a:rPr>
              <a:t>collaboration</a:t>
            </a:r>
            <a:r>
              <a:rPr lang="en-US" sz="2800" b="1" dirty="0">
                <a:solidFill>
                  <a:srgbClr val="FFFFFF"/>
                </a:solidFill>
                <a:ea typeface="Arial" pitchFamily="-84" charset="0"/>
                <a:cs typeface="Arial" pitchFamily="-84" charset="0"/>
              </a:rPr>
              <a:t> and </a:t>
            </a:r>
            <a:r>
              <a:rPr lang="en-US" sz="2800" b="1" u="sng" dirty="0">
                <a:solidFill>
                  <a:srgbClr val="FFFFFF"/>
                </a:solidFill>
                <a:ea typeface="Arial" pitchFamily="-84" charset="0"/>
                <a:cs typeface="Arial" pitchFamily="-84" charset="0"/>
              </a:rPr>
              <a:t>cooperation </a:t>
            </a:r>
          </a:p>
          <a:p>
            <a:pPr algn="ctr"/>
            <a:r>
              <a:rPr lang="en-US" sz="2200" b="1" dirty="0">
                <a:solidFill>
                  <a:srgbClr val="FFFFFF"/>
                </a:solidFill>
                <a:ea typeface="Arial" pitchFamily="-84" charset="0"/>
                <a:cs typeface="Arial" pitchFamily="-84" charset="0"/>
              </a:rPr>
              <a:t>among</a:t>
            </a:r>
            <a:r>
              <a:rPr lang="en-US" sz="2800" b="1" dirty="0">
                <a:solidFill>
                  <a:srgbClr val="FFFFFF"/>
                </a:solidFill>
                <a:ea typeface="Arial" pitchFamily="-84" charset="0"/>
                <a:cs typeface="Arial" pitchFamily="-84" charset="0"/>
              </a:rPr>
              <a:t> </a:t>
            </a:r>
            <a:r>
              <a:rPr lang="en-US" sz="2800" b="1" u="sng" dirty="0">
                <a:solidFill>
                  <a:srgbClr val="FFFFFF"/>
                </a:solidFill>
                <a:ea typeface="Arial" pitchFamily="-84" charset="0"/>
                <a:cs typeface="Arial" pitchFamily="-84" charset="0"/>
              </a:rPr>
              <a:t>schools</a:t>
            </a:r>
            <a:r>
              <a:rPr lang="en-US" sz="2800" b="1" dirty="0">
                <a:solidFill>
                  <a:srgbClr val="FFFFFF"/>
                </a:solidFill>
                <a:ea typeface="Arial" pitchFamily="-84" charset="0"/>
                <a:cs typeface="Arial" pitchFamily="-84" charset="0"/>
              </a:rPr>
              <a:t> </a:t>
            </a:r>
            <a:r>
              <a:rPr lang="en-US" sz="2200" b="1" dirty="0">
                <a:solidFill>
                  <a:srgbClr val="FFFFFF"/>
                </a:solidFill>
                <a:ea typeface="Arial" pitchFamily="-84" charset="0"/>
                <a:cs typeface="Arial" pitchFamily="-84" charset="0"/>
              </a:rPr>
              <a:t>in Europe</a:t>
            </a:r>
          </a:p>
        </p:txBody>
      </p:sp>
      <p:sp>
        <p:nvSpPr>
          <p:cNvPr id="13" name="Rectangle à coins arrondis 12"/>
          <p:cNvSpPr/>
          <p:nvPr/>
        </p:nvSpPr>
        <p:spPr>
          <a:xfrm>
            <a:off x="600077" y="300038"/>
            <a:ext cx="11501438"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prstTxWarp prst="textNoShape">
              <a:avLst/>
            </a:prstTxWarp>
          </a:bodyPr>
          <a:lstStyle/>
          <a:p>
            <a:pPr algn="ctr"/>
            <a:r>
              <a:rPr lang="en-GB" sz="4500" dirty="0">
                <a:solidFill>
                  <a:srgbClr val="FFFFFF"/>
                </a:solidFill>
                <a:latin typeface="Arial" pitchFamily="-84" charset="0"/>
                <a:ea typeface="Arial" pitchFamily="-84" charset="0"/>
                <a:cs typeface="Arial" pitchFamily="-84" charset="0"/>
              </a:rPr>
              <a:t>EUN specific objectives</a:t>
            </a:r>
            <a:endParaRPr lang="fr-FR" sz="4500" dirty="0">
              <a:solidFill>
                <a:srgbClr val="FFFFFF"/>
              </a:solidFill>
              <a:latin typeface="Arial" pitchFamily="-84" charset="0"/>
              <a:ea typeface="Arial" pitchFamily="-84" charset="0"/>
              <a:cs typeface="Arial" pitchFamily="-8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Espace réservé du numéro de diapositive 7"/>
          <p:cNvSpPr>
            <a:spLocks noGrp="1"/>
          </p:cNvSpPr>
          <p:nvPr>
            <p:ph type="sldNum" sz="quarter" idx="11"/>
          </p:nvPr>
        </p:nvSpPr>
        <p:spPr bwMode="auto">
          <a:noFill/>
          <a:ln>
            <a:miter lim="800000"/>
            <a:headEnd/>
            <a:tailEnd/>
          </a:ln>
        </p:spPr>
        <p:txBody>
          <a:bodyPr/>
          <a:lstStyle/>
          <a:p>
            <a:fld id="{45E2C893-5DFC-E04C-AC87-54E7A52D948F}" type="slidenum">
              <a:rPr lang="fr-FR"/>
              <a:pPr/>
              <a:t>7</a:t>
            </a:fld>
            <a:endParaRPr lang="fr-FR"/>
          </a:p>
        </p:txBody>
      </p:sp>
      <p:sp>
        <p:nvSpPr>
          <p:cNvPr id="18" name="Rectangle à coins arrondis 7"/>
          <p:cNvSpPr/>
          <p:nvPr/>
        </p:nvSpPr>
        <p:spPr>
          <a:xfrm>
            <a:off x="4682826" y="1575755"/>
            <a:ext cx="3435985" cy="9979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en-GB" sz="4500" b="1" dirty="0">
                <a:solidFill>
                  <a:schemeClr val="bg1"/>
                </a:solidFill>
                <a:latin typeface="Arial" pitchFamily="34" charset="0"/>
                <a:cs typeface="Arial" pitchFamily="34" charset="0"/>
              </a:rPr>
              <a:t>Think tank</a:t>
            </a:r>
          </a:p>
        </p:txBody>
      </p:sp>
      <p:sp>
        <p:nvSpPr>
          <p:cNvPr id="19" name="Rectangle à coins arrondis 5"/>
          <p:cNvSpPr/>
          <p:nvPr/>
        </p:nvSpPr>
        <p:spPr>
          <a:xfrm>
            <a:off x="4587240" y="3691575"/>
            <a:ext cx="3627120" cy="1433512"/>
          </a:xfrm>
          <a:prstGeom prst="roundRect">
            <a:avLst/>
          </a:prstGeom>
          <a:solidFill>
            <a:srgbClr val="0177C1"/>
          </a:solidFill>
          <a:ln>
            <a:no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en-GB" sz="3400" dirty="0">
                <a:solidFill>
                  <a:schemeClr val="bg1"/>
                </a:solidFill>
                <a:latin typeface="Arial" pitchFamily="34" charset="0"/>
                <a:cs typeface="Arial" pitchFamily="34" charset="0"/>
              </a:rPr>
              <a:t>Evidence-base &amp; knowledge building platform</a:t>
            </a:r>
          </a:p>
        </p:txBody>
      </p:sp>
      <p:sp>
        <p:nvSpPr>
          <p:cNvPr id="21" name="Rectangle à coins arrondis 5"/>
          <p:cNvSpPr/>
          <p:nvPr/>
        </p:nvSpPr>
        <p:spPr>
          <a:xfrm>
            <a:off x="264480" y="3100388"/>
            <a:ext cx="3629342" cy="1484630"/>
          </a:xfrm>
          <a:prstGeom prst="roundRect">
            <a:avLst/>
          </a:prstGeom>
          <a:solidFill>
            <a:srgbClr val="0177C1"/>
          </a:solidFill>
          <a:ln>
            <a:no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en-GB" sz="3400" dirty="0">
                <a:solidFill>
                  <a:schemeClr val="bg1"/>
                </a:solidFill>
                <a:latin typeface="Arial" pitchFamily="34" charset="0"/>
                <a:cs typeface="Arial" pitchFamily="34" charset="0"/>
              </a:rPr>
              <a:t>Peer exchange platform</a:t>
            </a:r>
          </a:p>
        </p:txBody>
      </p:sp>
      <p:sp>
        <p:nvSpPr>
          <p:cNvPr id="23" name="Rectangle à coins arrondis 29"/>
          <p:cNvSpPr/>
          <p:nvPr/>
        </p:nvSpPr>
        <p:spPr>
          <a:xfrm>
            <a:off x="6031865" y="5942965"/>
            <a:ext cx="2989263" cy="1200150"/>
          </a:xfrm>
          <a:prstGeom prst="roundRect">
            <a:avLst/>
          </a:prstGeom>
          <a:solidFill>
            <a:srgbClr val="7030A0"/>
          </a:solidFill>
          <a:ln>
            <a:solidFill>
              <a:srgbClr val="006B83"/>
            </a:solid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prstTxWarp prst="textNoShape">
              <a:avLst/>
            </a:prstTxWarp>
          </a:bodyPr>
          <a:lstStyle/>
          <a:p>
            <a:pPr algn="ctr"/>
            <a:endParaRPr lang="en-GB" sz="2200" dirty="0">
              <a:solidFill>
                <a:schemeClr val="bg1"/>
              </a:solidFill>
              <a:latin typeface="Arial" pitchFamily="-84" charset="0"/>
              <a:ea typeface="Arial" pitchFamily="-84" charset="0"/>
              <a:cs typeface="Arial" pitchFamily="-84" charset="0"/>
            </a:endParaRPr>
          </a:p>
          <a:p>
            <a:pPr algn="ctr"/>
            <a:endParaRPr lang="en-GB" sz="2200" dirty="0">
              <a:solidFill>
                <a:schemeClr val="bg1"/>
              </a:solidFill>
              <a:latin typeface="Arial" pitchFamily="-84" charset="0"/>
              <a:ea typeface="Arial" pitchFamily="-84" charset="0"/>
              <a:cs typeface="Arial" pitchFamily="-84" charset="0"/>
            </a:endParaRPr>
          </a:p>
          <a:p>
            <a:pPr algn="ctr"/>
            <a:r>
              <a:rPr lang="en-GB" sz="2800" dirty="0">
                <a:solidFill>
                  <a:schemeClr val="bg1"/>
                </a:solidFill>
                <a:latin typeface="Arial" pitchFamily="-84" charset="0"/>
                <a:ea typeface="Arial" pitchFamily="-84" charset="0"/>
                <a:cs typeface="Arial" pitchFamily="-84" charset="0"/>
              </a:rPr>
              <a:t>Action research projects</a:t>
            </a:r>
          </a:p>
          <a:p>
            <a:pPr algn="ctr"/>
            <a:endParaRPr lang="en-GB" sz="5000" dirty="0">
              <a:solidFill>
                <a:srgbClr val="FFFFFF"/>
              </a:solidFill>
              <a:latin typeface="Arial" pitchFamily="-84" charset="0"/>
              <a:ea typeface="Arial" pitchFamily="-84" charset="0"/>
              <a:cs typeface="Arial" pitchFamily="-84" charset="0"/>
            </a:endParaRPr>
          </a:p>
        </p:txBody>
      </p:sp>
      <p:sp>
        <p:nvSpPr>
          <p:cNvPr id="24" name="Rectangle à coins arrondis 29"/>
          <p:cNvSpPr/>
          <p:nvPr/>
        </p:nvSpPr>
        <p:spPr>
          <a:xfrm>
            <a:off x="8518843" y="7320915"/>
            <a:ext cx="1900237" cy="1200150"/>
          </a:xfrm>
          <a:prstGeom prst="roundRect">
            <a:avLst/>
          </a:prstGeom>
          <a:solidFill>
            <a:schemeClr val="accent2">
              <a:lumMod val="75000"/>
            </a:schemeClr>
          </a:solidFill>
          <a:ln>
            <a:solidFill>
              <a:srgbClr val="006B83"/>
            </a:solid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en-GB" sz="2800" dirty="0">
                <a:latin typeface="Arial" pitchFamily="34" charset="0"/>
                <a:cs typeface="Arial" pitchFamily="34" charset="0"/>
              </a:rPr>
              <a:t>R&amp;D projects</a:t>
            </a:r>
            <a:r>
              <a:rPr lang="en-GB" sz="5000" dirty="0">
                <a:latin typeface="Arial" pitchFamily="34" charset="0"/>
                <a:cs typeface="Arial" pitchFamily="34" charset="0"/>
              </a:rPr>
              <a:t> </a:t>
            </a:r>
          </a:p>
        </p:txBody>
      </p:sp>
      <p:sp>
        <p:nvSpPr>
          <p:cNvPr id="25" name="Rectangle à coins arrondis 29"/>
          <p:cNvSpPr/>
          <p:nvPr/>
        </p:nvSpPr>
        <p:spPr>
          <a:xfrm>
            <a:off x="9572310" y="5925185"/>
            <a:ext cx="2775902" cy="1200150"/>
          </a:xfrm>
          <a:prstGeom prst="roundRect">
            <a:avLst/>
          </a:prstGeom>
          <a:solidFill>
            <a:srgbClr val="00CC00"/>
          </a:solidFill>
          <a:ln>
            <a:solidFill>
              <a:srgbClr val="006B83"/>
            </a:solid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en-GB" sz="2800" dirty="0">
                <a:latin typeface="Arial" pitchFamily="34" charset="0"/>
                <a:cs typeface="Arial" pitchFamily="34" charset="0"/>
              </a:rPr>
              <a:t>Cooperation &amp; collaboration projects</a:t>
            </a:r>
          </a:p>
        </p:txBody>
      </p:sp>
      <p:sp>
        <p:nvSpPr>
          <p:cNvPr id="26" name="Rectangle à coins arrondis 29"/>
          <p:cNvSpPr/>
          <p:nvPr/>
        </p:nvSpPr>
        <p:spPr>
          <a:xfrm>
            <a:off x="2784793" y="5678488"/>
            <a:ext cx="1900237" cy="1200150"/>
          </a:xfrm>
          <a:prstGeom prst="roundRect">
            <a:avLst/>
          </a:prstGeom>
          <a:solidFill>
            <a:srgbClr val="006B83"/>
          </a:solidFill>
          <a:ln>
            <a:solidFill>
              <a:srgbClr val="006B83"/>
            </a:solid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en-GB" sz="2800" dirty="0">
                <a:latin typeface="Arial" pitchFamily="34" charset="0"/>
                <a:cs typeface="Arial" pitchFamily="34" charset="0"/>
              </a:rPr>
              <a:t>Studies &amp; surveys</a:t>
            </a:r>
          </a:p>
        </p:txBody>
      </p:sp>
      <p:sp>
        <p:nvSpPr>
          <p:cNvPr id="5" name="Down Arrow 4"/>
          <p:cNvSpPr/>
          <p:nvPr/>
        </p:nvSpPr>
        <p:spPr>
          <a:xfrm rot="13571713">
            <a:off x="4167188" y="2578103"/>
            <a:ext cx="411163" cy="731202"/>
          </a:xfrm>
          <a:prstGeom prst="down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endParaRPr lang="en-US"/>
          </a:p>
        </p:txBody>
      </p:sp>
      <p:sp>
        <p:nvSpPr>
          <p:cNvPr id="31" name="Down Arrow 30"/>
          <p:cNvSpPr/>
          <p:nvPr/>
        </p:nvSpPr>
        <p:spPr>
          <a:xfrm flipV="1">
            <a:off x="6191887" y="2720340"/>
            <a:ext cx="415608" cy="755650"/>
          </a:xfrm>
          <a:prstGeom prst="down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endParaRPr lang="en-US"/>
          </a:p>
        </p:txBody>
      </p:sp>
      <p:sp>
        <p:nvSpPr>
          <p:cNvPr id="32" name="Down Arrow 31"/>
          <p:cNvSpPr/>
          <p:nvPr/>
        </p:nvSpPr>
        <p:spPr>
          <a:xfrm rot="7404650">
            <a:off x="8322153" y="2548097"/>
            <a:ext cx="393383" cy="702310"/>
          </a:xfrm>
          <a:prstGeom prst="down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endParaRPr lang="en-US"/>
          </a:p>
        </p:txBody>
      </p:sp>
      <p:sp>
        <p:nvSpPr>
          <p:cNvPr id="33" name="Down Arrow 32"/>
          <p:cNvSpPr/>
          <p:nvPr/>
        </p:nvSpPr>
        <p:spPr>
          <a:xfrm rot="2168084" flipH="1">
            <a:off x="4387215" y="5229543"/>
            <a:ext cx="240030" cy="417830"/>
          </a:xfrm>
          <a:prstGeom prst="down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endParaRPr lang="en-US"/>
          </a:p>
        </p:txBody>
      </p:sp>
      <p:sp>
        <p:nvSpPr>
          <p:cNvPr id="27" name="Rectangle à coins arrondis 22"/>
          <p:cNvSpPr/>
          <p:nvPr/>
        </p:nvSpPr>
        <p:spPr>
          <a:xfrm>
            <a:off x="684532" y="162243"/>
            <a:ext cx="11501438"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prstTxWarp prst="textNoShape">
              <a:avLst/>
            </a:prstTxWarp>
          </a:bodyPr>
          <a:lstStyle/>
          <a:p>
            <a:pPr algn="ctr"/>
            <a:r>
              <a:rPr lang="en-GB" sz="4500" dirty="0">
                <a:solidFill>
                  <a:srgbClr val="FFFFFF"/>
                </a:solidFill>
                <a:latin typeface="Arial" pitchFamily="-84" charset="0"/>
                <a:ea typeface="Arial" pitchFamily="-84" charset="0"/>
                <a:cs typeface="Arial" pitchFamily="-84" charset="0"/>
              </a:rPr>
              <a:t>EUN activities</a:t>
            </a:r>
            <a:endParaRPr lang="en-US" sz="5000" dirty="0">
              <a:solidFill>
                <a:srgbClr val="FFFFFF"/>
              </a:solidFill>
            </a:endParaRPr>
          </a:p>
        </p:txBody>
      </p:sp>
      <p:sp>
        <p:nvSpPr>
          <p:cNvPr id="28" name="Rectangle à coins arrondis 5"/>
          <p:cNvSpPr/>
          <p:nvPr/>
        </p:nvSpPr>
        <p:spPr>
          <a:xfrm>
            <a:off x="8918895" y="3164842"/>
            <a:ext cx="3629342" cy="1420178"/>
          </a:xfrm>
          <a:prstGeom prst="roundRect">
            <a:avLst/>
          </a:prstGeom>
          <a:solidFill>
            <a:srgbClr val="0177C1"/>
          </a:solidFill>
          <a:ln>
            <a:no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en-GB" sz="3400" dirty="0">
                <a:solidFill>
                  <a:schemeClr val="bg1"/>
                </a:solidFill>
                <a:latin typeface="Arial" pitchFamily="34" charset="0"/>
                <a:cs typeface="Arial" pitchFamily="34" charset="0"/>
              </a:rPr>
              <a:t>Changing practice platform</a:t>
            </a:r>
          </a:p>
        </p:txBody>
      </p:sp>
      <p:sp>
        <p:nvSpPr>
          <p:cNvPr id="4" name="Rounded Rectangle 3"/>
          <p:cNvSpPr/>
          <p:nvPr/>
        </p:nvSpPr>
        <p:spPr>
          <a:xfrm>
            <a:off x="5896295" y="5678488"/>
            <a:ext cx="6785292" cy="30914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endParaRPr lang="fr-BE"/>
          </a:p>
        </p:txBody>
      </p:sp>
      <p:sp>
        <p:nvSpPr>
          <p:cNvPr id="39" name="Down Arrow 38"/>
          <p:cNvSpPr/>
          <p:nvPr/>
        </p:nvSpPr>
        <p:spPr>
          <a:xfrm rot="19431916">
            <a:off x="8314373" y="5229543"/>
            <a:ext cx="240030" cy="417830"/>
          </a:xfrm>
          <a:prstGeom prst="down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endParaRPr lang="en-US"/>
          </a:p>
        </p:txBody>
      </p:sp>
      <p:sp>
        <p:nvSpPr>
          <p:cNvPr id="41" name="Down Arrow 40"/>
          <p:cNvSpPr/>
          <p:nvPr/>
        </p:nvSpPr>
        <p:spPr>
          <a:xfrm>
            <a:off x="10630220" y="4900615"/>
            <a:ext cx="206692" cy="660082"/>
          </a:xfrm>
          <a:prstGeom prst="down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endParaRPr lang="en-US"/>
          </a:p>
        </p:txBody>
      </p:sp>
      <p:sp>
        <p:nvSpPr>
          <p:cNvPr id="20" name="Rectangle à coins arrondis 5"/>
          <p:cNvSpPr/>
          <p:nvPr/>
        </p:nvSpPr>
        <p:spPr>
          <a:xfrm>
            <a:off x="266702" y="5060651"/>
            <a:ext cx="1509078" cy="1000125"/>
          </a:xfrm>
          <a:prstGeom prst="roundRect">
            <a:avLst/>
          </a:prstGeom>
          <a:solidFill>
            <a:srgbClr val="0177C1"/>
          </a:solidFill>
          <a:ln>
            <a:no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en-GB" sz="1700" dirty="0">
                <a:solidFill>
                  <a:schemeClr val="bg1"/>
                </a:solidFill>
                <a:latin typeface="Arial" pitchFamily="34" charset="0"/>
                <a:cs typeface="Arial" pitchFamily="34" charset="0"/>
              </a:rPr>
              <a:t>Policy and Innovation Committee (PIC)</a:t>
            </a:r>
          </a:p>
        </p:txBody>
      </p:sp>
      <p:sp>
        <p:nvSpPr>
          <p:cNvPr id="29" name="Rectangle à coins arrondis 5"/>
          <p:cNvSpPr/>
          <p:nvPr/>
        </p:nvSpPr>
        <p:spPr>
          <a:xfrm>
            <a:off x="266702" y="6538595"/>
            <a:ext cx="1509078" cy="997903"/>
          </a:xfrm>
          <a:prstGeom prst="roundRect">
            <a:avLst/>
          </a:prstGeom>
          <a:solidFill>
            <a:srgbClr val="0177C1"/>
          </a:solidFill>
          <a:ln>
            <a:no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en-GB" sz="1700" dirty="0">
                <a:solidFill>
                  <a:schemeClr val="bg1"/>
                </a:solidFill>
                <a:latin typeface="Arial" pitchFamily="34" charset="0"/>
                <a:cs typeface="Arial" pitchFamily="34" charset="0"/>
              </a:rPr>
              <a:t>Thematic working groups and committees</a:t>
            </a:r>
          </a:p>
        </p:txBody>
      </p:sp>
      <p:cxnSp>
        <p:nvCxnSpPr>
          <p:cNvPr id="3" name="Straight Arrow Connector 2"/>
          <p:cNvCxnSpPr/>
          <p:nvPr/>
        </p:nvCxnSpPr>
        <p:spPr>
          <a:xfrm>
            <a:off x="700088" y="4585036"/>
            <a:ext cx="0" cy="475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84530" y="6078538"/>
            <a:ext cx="0" cy="477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à coins arrondis 29"/>
          <p:cNvSpPr/>
          <p:nvPr/>
        </p:nvSpPr>
        <p:spPr>
          <a:xfrm>
            <a:off x="2878138" y="7114223"/>
            <a:ext cx="1900237" cy="1200150"/>
          </a:xfrm>
          <a:prstGeom prst="roundRect">
            <a:avLst/>
          </a:prstGeom>
          <a:solidFill>
            <a:srgbClr val="006B83"/>
          </a:solidFill>
          <a:ln>
            <a:solidFill>
              <a:srgbClr val="006B83"/>
            </a:solidFill>
          </a:ln>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lstStyle/>
          <a:p>
            <a:pPr algn="ctr">
              <a:defRPr/>
            </a:pPr>
            <a:r>
              <a:rPr lang="en-GB" sz="2000" dirty="0">
                <a:latin typeface="Arial" pitchFamily="34" charset="0"/>
                <a:cs typeface="Arial" pitchFamily="34" charset="0"/>
              </a:rPr>
              <a:t>Brokering of existing research results</a:t>
            </a:r>
          </a:p>
        </p:txBody>
      </p:sp>
      <p:cxnSp>
        <p:nvCxnSpPr>
          <p:cNvPr id="7" name="Straight Connector 6"/>
          <p:cNvCxnSpPr>
            <a:stCxn id="26" idx="2"/>
          </p:cNvCxnSpPr>
          <p:nvPr/>
        </p:nvCxnSpPr>
        <p:spPr>
          <a:xfrm>
            <a:off x="3736023" y="6878638"/>
            <a:ext cx="0" cy="24669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1" name="Straight Connector 20"/>
          <p:cNvCxnSpPr>
            <a:stCxn id="11275" idx="5"/>
            <a:endCxn id="18443" idx="1"/>
          </p:cNvCxnSpPr>
          <p:nvPr/>
        </p:nvCxnSpPr>
        <p:spPr>
          <a:xfrm>
            <a:off x="3511550" y="4209417"/>
            <a:ext cx="5618480" cy="159797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1274" idx="7"/>
            <a:endCxn id="18442" idx="3"/>
          </p:cNvCxnSpPr>
          <p:nvPr/>
        </p:nvCxnSpPr>
        <p:spPr>
          <a:xfrm flipV="1">
            <a:off x="3613803" y="4173857"/>
            <a:ext cx="5551805" cy="158908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18446" idx="4"/>
            <a:endCxn id="11271" idx="0"/>
          </p:cNvCxnSpPr>
          <p:nvPr/>
        </p:nvCxnSpPr>
        <p:spPr>
          <a:xfrm>
            <a:off x="6309680" y="3502660"/>
            <a:ext cx="11112" cy="3087053"/>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269" name="AutoShape 7"/>
          <p:cNvSpPr>
            <a:spLocks noChangeArrowheads="1"/>
          </p:cNvSpPr>
          <p:nvPr/>
        </p:nvSpPr>
        <p:spPr bwMode="auto">
          <a:xfrm>
            <a:off x="3375978" y="1271288"/>
            <a:ext cx="1366837" cy="680085"/>
          </a:xfrm>
          <a:prstGeom prst="rightArrow">
            <a:avLst>
              <a:gd name="adj1" fmla="val 50000"/>
              <a:gd name="adj2" fmla="val 50245"/>
            </a:avLst>
          </a:prstGeom>
          <a:noFill/>
          <a:ln w="9525">
            <a:noFill/>
            <a:miter lim="800000"/>
            <a:headEnd/>
            <a:tailEnd/>
          </a:ln>
        </p:spPr>
        <p:txBody>
          <a:bodyPr wrap="none" lIns="127831" tIns="63924" rIns="127831" bIns="63924" anchor="ctr">
            <a:prstTxWarp prst="textNoShape">
              <a:avLst/>
            </a:prstTxWarp>
          </a:bodyPr>
          <a:lstStyle/>
          <a:p>
            <a:pPr marL="479371" indent="-479371" algn="ctr"/>
            <a:endParaRPr lang="en-US" dirty="0"/>
          </a:p>
        </p:txBody>
      </p:sp>
      <p:sp>
        <p:nvSpPr>
          <p:cNvPr id="11270" name="AutoShape 22"/>
          <p:cNvSpPr>
            <a:spLocks noChangeArrowheads="1"/>
          </p:cNvSpPr>
          <p:nvPr/>
        </p:nvSpPr>
        <p:spPr bwMode="auto">
          <a:xfrm>
            <a:off x="4404997" y="4167188"/>
            <a:ext cx="3731578" cy="1315720"/>
          </a:xfrm>
          <a:prstGeom prst="roundRect">
            <a:avLst>
              <a:gd name="adj" fmla="val 16667"/>
            </a:avLst>
          </a:prstGeom>
          <a:solidFill>
            <a:srgbClr val="093864"/>
          </a:solidFill>
          <a:ln w="9525">
            <a:solidFill>
              <a:srgbClr val="093864"/>
            </a:solidFill>
            <a:round/>
            <a:headEnd/>
            <a:tailEnd/>
          </a:ln>
        </p:spPr>
        <p:txBody>
          <a:bodyPr wrap="none" lIns="127831" tIns="63924" rIns="127831" bIns="63924" anchor="ctr">
            <a:prstTxWarp prst="textNoShape">
              <a:avLst/>
            </a:prstTxWarp>
          </a:bodyPr>
          <a:lstStyle/>
          <a:p>
            <a:pPr algn="ctr"/>
            <a:r>
              <a:rPr lang="en-GB" b="1">
                <a:solidFill>
                  <a:schemeClr val="bg1"/>
                </a:solidFill>
              </a:rPr>
              <a:t>International</a:t>
            </a:r>
            <a:br>
              <a:rPr lang="en-GB" b="1">
                <a:solidFill>
                  <a:schemeClr val="bg1"/>
                </a:solidFill>
              </a:rPr>
            </a:br>
            <a:r>
              <a:rPr lang="en-GB" b="1">
                <a:solidFill>
                  <a:schemeClr val="bg1"/>
                </a:solidFill>
              </a:rPr>
              <a:t>education network</a:t>
            </a:r>
            <a:endParaRPr lang="en-US" b="1">
              <a:solidFill>
                <a:schemeClr val="bg1"/>
              </a:solidFill>
            </a:endParaRPr>
          </a:p>
        </p:txBody>
      </p:sp>
      <p:sp>
        <p:nvSpPr>
          <p:cNvPr id="11271" name="Oval 34"/>
          <p:cNvSpPr>
            <a:spLocks noChangeArrowheads="1"/>
          </p:cNvSpPr>
          <p:nvPr/>
        </p:nvSpPr>
        <p:spPr bwMode="auto">
          <a:xfrm>
            <a:off x="4253865" y="6589731"/>
            <a:ext cx="4133850" cy="2200275"/>
          </a:xfrm>
          <a:prstGeom prst="ellipse">
            <a:avLst/>
          </a:prstGeom>
          <a:solidFill>
            <a:srgbClr val="005B94"/>
          </a:solidFill>
          <a:ln w="9525">
            <a:solidFill>
              <a:srgbClr val="FF9900"/>
            </a:solidFill>
            <a:round/>
            <a:headEnd/>
            <a:tailEnd/>
          </a:ln>
        </p:spPr>
        <p:txBody>
          <a:bodyPr wrap="none" lIns="127831" tIns="63924" rIns="127831" bIns="63924" anchor="ctr">
            <a:prstTxWarp prst="textNoShape">
              <a:avLst/>
            </a:prstTxWarp>
          </a:bodyPr>
          <a:lstStyle/>
          <a:p>
            <a:pPr algn="ctr"/>
            <a:r>
              <a:rPr lang="en-GB" b="1" dirty="0">
                <a:solidFill>
                  <a:schemeClr val="bg1"/>
                </a:solidFill>
              </a:rPr>
              <a:t>Community</a:t>
            </a:r>
          </a:p>
          <a:p>
            <a:pPr algn="ctr"/>
            <a:r>
              <a:rPr lang="en-GB" b="1" dirty="0">
                <a:solidFill>
                  <a:schemeClr val="bg1"/>
                </a:solidFill>
              </a:rPr>
              <a:t>of practices</a:t>
            </a:r>
          </a:p>
          <a:p>
            <a:pPr algn="ctr"/>
            <a:r>
              <a:rPr lang="en-GB" b="1" dirty="0">
                <a:solidFill>
                  <a:schemeClr val="bg1"/>
                </a:solidFill>
              </a:rPr>
              <a:t>(teachers, pupils)</a:t>
            </a:r>
          </a:p>
          <a:p>
            <a:pPr algn="ctr"/>
            <a:r>
              <a:rPr lang="en-GB" sz="2200" b="1" dirty="0" err="1">
                <a:solidFill>
                  <a:schemeClr val="bg1"/>
                </a:solidFill>
              </a:rPr>
              <a:t>eTwinning</a:t>
            </a:r>
            <a:r>
              <a:rPr lang="en-GB" sz="2200" b="1" dirty="0">
                <a:solidFill>
                  <a:schemeClr val="bg1"/>
                </a:solidFill>
              </a:rPr>
              <a:t>, games, LRE</a:t>
            </a:r>
          </a:p>
        </p:txBody>
      </p:sp>
      <p:sp>
        <p:nvSpPr>
          <p:cNvPr id="18442" name="Oval 36"/>
          <p:cNvSpPr>
            <a:spLocks noChangeArrowheads="1"/>
          </p:cNvSpPr>
          <p:nvPr/>
        </p:nvSpPr>
        <p:spPr bwMode="auto">
          <a:xfrm>
            <a:off x="8618855" y="2280303"/>
            <a:ext cx="3733800" cy="2218055"/>
          </a:xfrm>
          <a:prstGeom prst="ellipse">
            <a:avLst/>
          </a:prstGeom>
          <a:solidFill>
            <a:srgbClr val="005B94"/>
          </a:solidFill>
          <a:ln w="9525" algn="ctr">
            <a:solidFill>
              <a:srgbClr val="FF9900"/>
            </a:solidFill>
            <a:round/>
            <a:headEnd/>
            <a:tailEnd/>
          </a:ln>
        </p:spPr>
        <p:txBody>
          <a:bodyPr wrap="none" lIns="127831" tIns="63924" rIns="127831" bIns="63924" anchor="ctr">
            <a:prstTxWarp prst="textNoShape">
              <a:avLst/>
            </a:prstTxWarp>
          </a:bodyPr>
          <a:lstStyle/>
          <a:p>
            <a:pPr algn="ctr"/>
            <a:r>
              <a:rPr lang="en-GB" b="1" dirty="0">
                <a:solidFill>
                  <a:schemeClr val="bg1"/>
                </a:solidFill>
              </a:rPr>
              <a:t>MST /STEM</a:t>
            </a:r>
          </a:p>
          <a:p>
            <a:pPr algn="ctr">
              <a:buFont typeface="Arial" pitchFamily="-84" charset="0"/>
              <a:buChar char="•"/>
            </a:pPr>
            <a:r>
              <a:rPr lang="en-GB" sz="2200" b="1" dirty="0" err="1">
                <a:solidFill>
                  <a:schemeClr val="bg1"/>
                </a:solidFill>
              </a:rPr>
              <a:t>eSkills</a:t>
            </a:r>
            <a:endParaRPr lang="en-GB" sz="2200" b="1" dirty="0">
              <a:solidFill>
                <a:schemeClr val="bg1"/>
              </a:solidFill>
            </a:endParaRPr>
          </a:p>
          <a:p>
            <a:pPr algn="ctr">
              <a:buFont typeface="Arial" pitchFamily="-84" charset="0"/>
              <a:buChar char="•"/>
            </a:pPr>
            <a:r>
              <a:rPr lang="en-GB" sz="2200" b="1" dirty="0" err="1">
                <a:solidFill>
                  <a:schemeClr val="bg1"/>
                </a:solidFill>
              </a:rPr>
              <a:t>Xplora</a:t>
            </a:r>
            <a:endParaRPr lang="en-GB" sz="2200" b="1" dirty="0">
              <a:solidFill>
                <a:schemeClr val="bg1"/>
              </a:solidFill>
            </a:endParaRPr>
          </a:p>
          <a:p>
            <a:pPr algn="ctr">
              <a:buFont typeface="Arial" pitchFamily="-84" charset="0"/>
              <a:buChar char="•"/>
            </a:pPr>
            <a:r>
              <a:rPr lang="en-GB" sz="2200" b="1" dirty="0">
                <a:solidFill>
                  <a:schemeClr val="bg1"/>
                </a:solidFill>
              </a:rPr>
              <a:t>ECB (MST platform)</a:t>
            </a:r>
          </a:p>
          <a:p>
            <a:pPr algn="ctr">
              <a:buFont typeface="Arial" pitchFamily="-84" charset="0"/>
              <a:buChar char="•"/>
            </a:pPr>
            <a:r>
              <a:rPr lang="en-GB" sz="2200" b="1" dirty="0">
                <a:solidFill>
                  <a:schemeClr val="bg1"/>
                </a:solidFill>
              </a:rPr>
              <a:t>Intelligent energy</a:t>
            </a:r>
            <a:endParaRPr lang="en-GB" b="1" dirty="0">
              <a:solidFill>
                <a:schemeClr val="bg1"/>
              </a:solidFill>
            </a:endParaRPr>
          </a:p>
        </p:txBody>
      </p:sp>
      <p:sp>
        <p:nvSpPr>
          <p:cNvPr id="18443" name="Oval 38"/>
          <p:cNvSpPr>
            <a:spLocks noChangeArrowheads="1"/>
          </p:cNvSpPr>
          <p:nvPr/>
        </p:nvSpPr>
        <p:spPr bwMode="auto">
          <a:xfrm>
            <a:off x="8583295" y="5482926"/>
            <a:ext cx="3733800" cy="2218055"/>
          </a:xfrm>
          <a:prstGeom prst="ellipse">
            <a:avLst/>
          </a:prstGeom>
          <a:solidFill>
            <a:srgbClr val="FF9900"/>
          </a:solidFill>
          <a:ln w="9525" algn="ctr">
            <a:solidFill>
              <a:srgbClr val="FF9900"/>
            </a:solidFill>
            <a:round/>
            <a:headEnd/>
            <a:tailEnd/>
          </a:ln>
        </p:spPr>
        <p:txBody>
          <a:bodyPr wrap="none" lIns="127831" tIns="63924" rIns="127831" bIns="63924" anchor="ctr"/>
          <a:lstStyle/>
          <a:p>
            <a:pPr algn="ctr">
              <a:defRPr/>
            </a:pPr>
            <a:r>
              <a:rPr lang="en-GB" b="1" dirty="0">
                <a:solidFill>
                  <a:schemeClr val="bg1"/>
                </a:solidFill>
                <a:latin typeface="Arial" charset="0"/>
              </a:rPr>
              <a:t>Competitions &amp; </a:t>
            </a:r>
            <a:br>
              <a:rPr lang="en-GB" b="1" dirty="0">
                <a:solidFill>
                  <a:schemeClr val="bg1"/>
                </a:solidFill>
                <a:latin typeface="Arial" charset="0"/>
              </a:rPr>
            </a:br>
            <a:r>
              <a:rPr lang="en-GB" b="1" dirty="0">
                <a:solidFill>
                  <a:schemeClr val="bg1"/>
                </a:solidFill>
                <a:latin typeface="Arial" charset="0"/>
              </a:rPr>
              <a:t>campaigns</a:t>
            </a:r>
          </a:p>
          <a:p>
            <a:pPr marL="399463" indent="-399463" algn="ctr">
              <a:buFont typeface="Arial" pitchFamily="34" charset="0"/>
              <a:buChar char="•"/>
              <a:defRPr/>
            </a:pPr>
            <a:r>
              <a:rPr lang="en-GB" sz="2200" b="1" dirty="0">
                <a:solidFill>
                  <a:schemeClr val="bg1"/>
                </a:solidFill>
                <a:latin typeface="Arial" charset="0"/>
              </a:rPr>
              <a:t>eLearning Awards</a:t>
            </a:r>
          </a:p>
          <a:p>
            <a:pPr marL="399463" indent="-399463" algn="ctr">
              <a:buFont typeface="Arial" pitchFamily="34" charset="0"/>
              <a:buChar char="•"/>
              <a:defRPr/>
            </a:pPr>
            <a:r>
              <a:rPr lang="en-GB" sz="2200" b="1" dirty="0">
                <a:solidFill>
                  <a:schemeClr val="bg1"/>
                </a:solidFill>
                <a:latin typeface="Arial" charset="0"/>
              </a:rPr>
              <a:t>Euro competition</a:t>
            </a:r>
          </a:p>
        </p:txBody>
      </p:sp>
      <p:sp>
        <p:nvSpPr>
          <p:cNvPr id="11274" name="Oval 40"/>
          <p:cNvSpPr>
            <a:spLocks noChangeArrowheads="1"/>
          </p:cNvSpPr>
          <p:nvPr/>
        </p:nvSpPr>
        <p:spPr bwMode="auto">
          <a:xfrm>
            <a:off x="426720" y="5438476"/>
            <a:ext cx="3733800" cy="2218055"/>
          </a:xfrm>
          <a:prstGeom prst="ellipse">
            <a:avLst/>
          </a:prstGeom>
          <a:solidFill>
            <a:srgbClr val="FF9900"/>
          </a:solidFill>
          <a:ln w="9525">
            <a:solidFill>
              <a:srgbClr val="FF9900"/>
            </a:solidFill>
            <a:round/>
            <a:headEnd/>
            <a:tailEnd/>
          </a:ln>
        </p:spPr>
        <p:txBody>
          <a:bodyPr wrap="none" lIns="127831" tIns="63924" rIns="127831" bIns="63924" anchor="ctr">
            <a:prstTxWarp prst="textNoShape">
              <a:avLst/>
            </a:prstTxWarp>
          </a:bodyPr>
          <a:lstStyle/>
          <a:p>
            <a:pPr algn="ctr"/>
            <a:r>
              <a:rPr lang="en-GB" sz="2200" b="1" dirty="0">
                <a:solidFill>
                  <a:schemeClr val="bg1"/>
                </a:solidFill>
              </a:rPr>
              <a:t> International </a:t>
            </a:r>
          </a:p>
          <a:p>
            <a:pPr algn="ctr"/>
            <a:r>
              <a:rPr lang="en-GB" sz="2200" b="1" dirty="0">
                <a:solidFill>
                  <a:schemeClr val="bg1"/>
                </a:solidFill>
              </a:rPr>
              <a:t>cooperation</a:t>
            </a:r>
          </a:p>
        </p:txBody>
      </p:sp>
      <p:sp>
        <p:nvSpPr>
          <p:cNvPr id="11275" name="Oval 42"/>
          <p:cNvSpPr>
            <a:spLocks noChangeArrowheads="1"/>
          </p:cNvSpPr>
          <p:nvPr/>
        </p:nvSpPr>
        <p:spPr bwMode="auto">
          <a:xfrm>
            <a:off x="326708" y="2231392"/>
            <a:ext cx="3733800" cy="2318068"/>
          </a:xfrm>
          <a:prstGeom prst="ellipse">
            <a:avLst/>
          </a:prstGeom>
          <a:solidFill>
            <a:srgbClr val="005B94"/>
          </a:solidFill>
          <a:ln w="9525">
            <a:solidFill>
              <a:srgbClr val="FF9900"/>
            </a:solidFill>
            <a:round/>
            <a:headEnd/>
            <a:tailEnd/>
          </a:ln>
        </p:spPr>
        <p:txBody>
          <a:bodyPr wrap="none" lIns="127831" tIns="63924" rIns="127831" bIns="63924" anchor="ctr">
            <a:prstTxWarp prst="textNoShape">
              <a:avLst/>
            </a:prstTxWarp>
          </a:bodyPr>
          <a:lstStyle/>
          <a:p>
            <a:pPr algn="ctr"/>
            <a:r>
              <a:rPr lang="en-GB" b="1" dirty="0">
                <a:solidFill>
                  <a:schemeClr val="bg1"/>
                </a:solidFill>
              </a:rPr>
              <a:t>School networking</a:t>
            </a:r>
            <a:br>
              <a:rPr lang="en-GB" b="1" dirty="0">
                <a:solidFill>
                  <a:schemeClr val="bg1"/>
                </a:solidFill>
              </a:rPr>
            </a:br>
            <a:endParaRPr lang="en-GB" sz="2200" b="1" dirty="0">
              <a:solidFill>
                <a:schemeClr val="bg1"/>
              </a:solidFill>
            </a:endParaRPr>
          </a:p>
          <a:p>
            <a:pPr algn="ctr"/>
            <a:endParaRPr lang="en-GB" sz="2200" b="1" dirty="0">
              <a:solidFill>
                <a:schemeClr val="bg1"/>
              </a:solidFill>
            </a:endParaRPr>
          </a:p>
        </p:txBody>
      </p:sp>
      <p:sp>
        <p:nvSpPr>
          <p:cNvPr id="18446" name="Oval 34"/>
          <p:cNvSpPr>
            <a:spLocks noChangeArrowheads="1"/>
          </p:cNvSpPr>
          <p:nvPr/>
        </p:nvSpPr>
        <p:spPr bwMode="auto">
          <a:xfrm>
            <a:off x="4442778" y="1613553"/>
            <a:ext cx="3733800" cy="1889125"/>
          </a:xfrm>
          <a:prstGeom prst="ellipse">
            <a:avLst/>
          </a:prstGeom>
          <a:solidFill>
            <a:srgbClr val="FF9900"/>
          </a:solidFill>
          <a:ln w="9525" algn="ctr">
            <a:solidFill>
              <a:srgbClr val="FF9900"/>
            </a:solidFill>
            <a:round/>
            <a:headEnd/>
            <a:tailEnd/>
          </a:ln>
        </p:spPr>
        <p:txBody>
          <a:bodyPr wrap="none" lIns="127831" tIns="63924" rIns="127831" bIns="63924" anchor="ctr"/>
          <a:lstStyle/>
          <a:p>
            <a:pPr algn="ctr">
              <a:defRPr/>
            </a:pPr>
            <a:r>
              <a:rPr lang="en-GB" b="1" dirty="0" err="1">
                <a:solidFill>
                  <a:schemeClr val="bg1"/>
                </a:solidFill>
                <a:latin typeface="Arial" charset="0"/>
              </a:rPr>
              <a:t>eSafety</a:t>
            </a:r>
            <a:endParaRPr lang="en-GB" b="1" dirty="0">
              <a:solidFill>
                <a:schemeClr val="bg1"/>
              </a:solidFill>
              <a:latin typeface="Arial" charset="0"/>
            </a:endParaRPr>
          </a:p>
          <a:p>
            <a:pPr marL="399463" indent="-399463" algn="ctr">
              <a:buFont typeface="Arial" pitchFamily="34" charset="0"/>
              <a:buChar char="•"/>
              <a:defRPr/>
            </a:pPr>
            <a:r>
              <a:rPr lang="en-GB" sz="2200" b="1" dirty="0" err="1">
                <a:solidFill>
                  <a:schemeClr val="bg1"/>
                </a:solidFill>
                <a:latin typeface="Arial" charset="0"/>
              </a:rPr>
              <a:t>Teachtoday</a:t>
            </a:r>
            <a:endParaRPr lang="en-GB" sz="2200" b="1" dirty="0">
              <a:solidFill>
                <a:schemeClr val="bg1"/>
              </a:solidFill>
              <a:latin typeface="Arial" charset="0"/>
            </a:endParaRPr>
          </a:p>
          <a:p>
            <a:pPr marL="399463" indent="-399463" algn="ctr">
              <a:buFont typeface="Arial" pitchFamily="34" charset="0"/>
              <a:buChar char="•"/>
              <a:defRPr/>
            </a:pPr>
            <a:r>
              <a:rPr lang="en-GB" sz="2200" b="1" dirty="0" err="1">
                <a:solidFill>
                  <a:schemeClr val="bg1"/>
                </a:solidFill>
                <a:latin typeface="Arial" charset="0"/>
              </a:rPr>
              <a:t>Insafe</a:t>
            </a:r>
            <a:endParaRPr lang="en-GB" sz="2200" b="1" dirty="0">
              <a:solidFill>
                <a:schemeClr val="bg1"/>
              </a:solidFill>
              <a:latin typeface="Arial" charset="0"/>
            </a:endParaRPr>
          </a:p>
        </p:txBody>
      </p:sp>
      <p:sp>
        <p:nvSpPr>
          <p:cNvPr id="19" name="Rectangle à coins arrondis 18"/>
          <p:cNvSpPr/>
          <p:nvPr/>
        </p:nvSpPr>
        <p:spPr>
          <a:xfrm>
            <a:off x="500063" y="400050"/>
            <a:ext cx="11501437"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prstTxWarp prst="textNoShape">
              <a:avLst/>
            </a:prstTxWarp>
          </a:bodyPr>
          <a:lstStyle/>
          <a:p>
            <a:pPr algn="ctr"/>
            <a:r>
              <a:rPr lang="fr-FR" sz="5000" dirty="0">
                <a:solidFill>
                  <a:srgbClr val="FFFFFF"/>
                </a:solidFill>
              </a:rPr>
              <a:t>Support to </a:t>
            </a:r>
            <a:r>
              <a:rPr lang="fr-FR" sz="5000" dirty="0" err="1">
                <a:solidFill>
                  <a:srgbClr val="FFFFFF"/>
                </a:solidFill>
              </a:rPr>
              <a:t>schools</a:t>
            </a:r>
            <a:r>
              <a:rPr lang="fr-FR" sz="5000" dirty="0">
                <a:solidFill>
                  <a:srgbClr val="FFFFFF"/>
                </a:solidFill>
              </a:rPr>
              <a:t> and </a:t>
            </a:r>
            <a:r>
              <a:rPr lang="fr-FR" sz="5000" dirty="0" err="1">
                <a:solidFill>
                  <a:srgbClr val="FFFFFF"/>
                </a:solidFill>
              </a:rPr>
              <a:t>teachers</a:t>
            </a:r>
            <a:endParaRPr lang="fr-BE" sz="5000" dirty="0">
              <a:solidFill>
                <a:srgbClr val="FFFFFF"/>
              </a:solidFill>
            </a:endParaRPr>
          </a:p>
        </p:txBody>
      </p:sp>
      <p:pic>
        <p:nvPicPr>
          <p:cNvPr id="11278" name="Picture 5" descr="logo_etwinning"/>
          <p:cNvPicPr>
            <a:picLocks noChangeAspect="1" noChangeArrowheads="1"/>
          </p:cNvPicPr>
          <p:nvPr/>
        </p:nvPicPr>
        <p:blipFill>
          <a:blip r:embed="rId3"/>
          <a:srcRect/>
          <a:stretch>
            <a:fillRect/>
          </a:stretch>
        </p:blipFill>
        <p:spPr bwMode="auto">
          <a:xfrm>
            <a:off x="1349058" y="3371533"/>
            <a:ext cx="1686877" cy="7800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Espace réservé du numéro de diapositive 2"/>
          <p:cNvSpPr>
            <a:spLocks noGrp="1"/>
          </p:cNvSpPr>
          <p:nvPr>
            <p:ph type="sldNum" sz="quarter" idx="4294967295"/>
          </p:nvPr>
        </p:nvSpPr>
        <p:spPr bwMode="auto">
          <a:xfrm>
            <a:off x="11501440" y="8898908"/>
            <a:ext cx="660082" cy="386715"/>
          </a:xfrm>
          <a:noFill/>
          <a:ln>
            <a:miter lim="800000"/>
            <a:headEnd/>
            <a:tailEnd/>
          </a:ln>
        </p:spPr>
        <p:txBody>
          <a:bodyPr/>
          <a:lstStyle/>
          <a:p>
            <a:fld id="{65752886-AEB1-1F4C-AB8A-40D83C15F0E0}" type="slidenum">
              <a:rPr lang="fr-FR">
                <a:solidFill>
                  <a:srgbClr val="0177C1"/>
                </a:solidFill>
                <a:latin typeface="Arial" pitchFamily="-84" charset="0"/>
                <a:ea typeface="ＭＳ Ｐゴシック" pitchFamily="-84" charset="-128"/>
                <a:cs typeface="ＭＳ Ｐゴシック" pitchFamily="-84" charset="-128"/>
              </a:rPr>
              <a:pPr/>
              <a:t>9</a:t>
            </a:fld>
            <a:endParaRPr lang="fr-FR">
              <a:solidFill>
                <a:srgbClr val="0177C1"/>
              </a:solidFill>
              <a:latin typeface="Arial" pitchFamily="-84" charset="0"/>
              <a:ea typeface="ＭＳ Ｐゴシック" pitchFamily="-84" charset="-128"/>
              <a:cs typeface="ＭＳ Ｐゴシック" pitchFamily="-84" charset="-128"/>
            </a:endParaRPr>
          </a:p>
        </p:txBody>
      </p:sp>
      <p:pic>
        <p:nvPicPr>
          <p:cNvPr id="12291" name="Picture 1"/>
          <p:cNvPicPr>
            <a:picLocks noChangeAspect="1" noChangeArrowheads="1"/>
          </p:cNvPicPr>
          <p:nvPr/>
        </p:nvPicPr>
        <p:blipFill>
          <a:blip r:embed="rId3"/>
          <a:srcRect/>
          <a:stretch>
            <a:fillRect/>
          </a:stretch>
        </p:blipFill>
        <p:spPr bwMode="auto">
          <a:xfrm>
            <a:off x="8183248" y="6803075"/>
            <a:ext cx="2349182" cy="793432"/>
          </a:xfrm>
          <a:prstGeom prst="rect">
            <a:avLst/>
          </a:prstGeom>
          <a:noFill/>
          <a:ln w="9525">
            <a:noFill/>
            <a:round/>
            <a:headEnd/>
            <a:tailEnd/>
          </a:ln>
          <a:effectLst/>
        </p:spPr>
      </p:pic>
      <p:pic>
        <p:nvPicPr>
          <p:cNvPr id="12292" name="Picture 2"/>
          <p:cNvPicPr>
            <a:picLocks noChangeAspect="1" noChangeArrowheads="1"/>
          </p:cNvPicPr>
          <p:nvPr/>
        </p:nvPicPr>
        <p:blipFill>
          <a:blip r:embed="rId4"/>
          <a:srcRect/>
          <a:stretch>
            <a:fillRect/>
          </a:stretch>
        </p:blipFill>
        <p:spPr bwMode="auto">
          <a:xfrm>
            <a:off x="3887171" y="2118043"/>
            <a:ext cx="4822825" cy="2389187"/>
          </a:xfrm>
          <a:prstGeom prst="rect">
            <a:avLst/>
          </a:prstGeom>
          <a:noFill/>
          <a:ln w="9360">
            <a:solidFill>
              <a:srgbClr val="0099FF"/>
            </a:solidFill>
            <a:prstDash val="sysDot"/>
            <a:round/>
            <a:headEnd/>
            <a:tailEnd/>
          </a:ln>
          <a:effectLst/>
        </p:spPr>
      </p:pic>
      <p:pic>
        <p:nvPicPr>
          <p:cNvPr id="12293" name="Picture 3"/>
          <p:cNvPicPr>
            <a:picLocks noChangeAspect="1" noChangeArrowheads="1"/>
          </p:cNvPicPr>
          <p:nvPr/>
        </p:nvPicPr>
        <p:blipFill>
          <a:blip r:embed="rId5"/>
          <a:srcRect/>
          <a:stretch>
            <a:fillRect/>
          </a:stretch>
        </p:blipFill>
        <p:spPr bwMode="auto">
          <a:xfrm>
            <a:off x="5152391" y="6703076"/>
            <a:ext cx="2469198" cy="822325"/>
          </a:xfrm>
          <a:prstGeom prst="rect">
            <a:avLst/>
          </a:prstGeom>
          <a:noFill/>
          <a:ln w="9525">
            <a:noFill/>
            <a:round/>
            <a:headEnd/>
            <a:tailEnd/>
          </a:ln>
          <a:effectLst/>
        </p:spPr>
      </p:pic>
      <p:pic>
        <p:nvPicPr>
          <p:cNvPr id="12294" name="Picture 4"/>
          <p:cNvPicPr>
            <a:picLocks noChangeAspect="1" noChangeArrowheads="1"/>
          </p:cNvPicPr>
          <p:nvPr/>
        </p:nvPicPr>
        <p:blipFill>
          <a:blip r:embed="rId6"/>
          <a:srcRect/>
          <a:stretch>
            <a:fillRect/>
          </a:stretch>
        </p:blipFill>
        <p:spPr bwMode="auto">
          <a:xfrm>
            <a:off x="2282524" y="7071995"/>
            <a:ext cx="2869881" cy="453390"/>
          </a:xfrm>
          <a:prstGeom prst="rect">
            <a:avLst/>
          </a:prstGeom>
          <a:noFill/>
          <a:ln w="9525">
            <a:noFill/>
            <a:round/>
            <a:headEnd/>
            <a:tailEnd/>
          </a:ln>
          <a:effectLst/>
        </p:spPr>
      </p:pic>
      <p:pic>
        <p:nvPicPr>
          <p:cNvPr id="12295" name="Picture 5"/>
          <p:cNvPicPr>
            <a:picLocks noChangeAspect="1" noChangeArrowheads="1"/>
          </p:cNvPicPr>
          <p:nvPr/>
        </p:nvPicPr>
        <p:blipFill>
          <a:blip r:embed="rId7"/>
          <a:srcRect/>
          <a:stretch>
            <a:fillRect/>
          </a:stretch>
        </p:blipFill>
        <p:spPr bwMode="auto">
          <a:xfrm>
            <a:off x="2218055" y="7583170"/>
            <a:ext cx="8367713" cy="933450"/>
          </a:xfrm>
          <a:prstGeom prst="rect">
            <a:avLst/>
          </a:prstGeom>
          <a:noFill/>
          <a:ln w="9525">
            <a:noFill/>
            <a:round/>
            <a:headEnd/>
            <a:tailEnd/>
          </a:ln>
          <a:effectLst/>
        </p:spPr>
      </p:pic>
      <p:pic>
        <p:nvPicPr>
          <p:cNvPr id="12297" name="Picture 7"/>
          <p:cNvPicPr>
            <a:picLocks noChangeAspect="1" noChangeArrowheads="1"/>
          </p:cNvPicPr>
          <p:nvPr/>
        </p:nvPicPr>
        <p:blipFill>
          <a:blip r:embed="rId8"/>
          <a:srcRect/>
          <a:stretch>
            <a:fillRect/>
          </a:stretch>
        </p:blipFill>
        <p:spPr bwMode="auto">
          <a:xfrm>
            <a:off x="48895" y="3164842"/>
            <a:ext cx="3024823" cy="664528"/>
          </a:xfrm>
          <a:prstGeom prst="rect">
            <a:avLst/>
          </a:prstGeom>
          <a:noFill/>
          <a:ln w="9525">
            <a:noFill/>
            <a:round/>
            <a:headEnd/>
            <a:tailEnd/>
          </a:ln>
          <a:effectLst/>
        </p:spPr>
      </p:pic>
      <p:pic>
        <p:nvPicPr>
          <p:cNvPr id="12298" name="Picture 8"/>
          <p:cNvPicPr>
            <a:picLocks noChangeAspect="1" noChangeArrowheads="1"/>
          </p:cNvPicPr>
          <p:nvPr/>
        </p:nvPicPr>
        <p:blipFill>
          <a:blip r:embed="rId9"/>
          <a:srcRect/>
          <a:stretch>
            <a:fillRect/>
          </a:stretch>
        </p:blipFill>
        <p:spPr bwMode="auto">
          <a:xfrm>
            <a:off x="4787265" y="5040630"/>
            <a:ext cx="1511300" cy="1511300"/>
          </a:xfrm>
          <a:prstGeom prst="rect">
            <a:avLst/>
          </a:prstGeom>
          <a:noFill/>
          <a:ln w="9525">
            <a:noFill/>
            <a:round/>
            <a:headEnd/>
            <a:tailEnd/>
          </a:ln>
          <a:effectLst/>
        </p:spPr>
      </p:pic>
      <p:pic>
        <p:nvPicPr>
          <p:cNvPr id="12299" name="Picture 9"/>
          <p:cNvPicPr>
            <a:picLocks noChangeAspect="1" noChangeArrowheads="1"/>
          </p:cNvPicPr>
          <p:nvPr/>
        </p:nvPicPr>
        <p:blipFill>
          <a:blip r:embed="rId10"/>
          <a:srcRect/>
          <a:stretch>
            <a:fillRect/>
          </a:stretch>
        </p:blipFill>
        <p:spPr bwMode="auto">
          <a:xfrm>
            <a:off x="151130" y="5387340"/>
            <a:ext cx="3024823" cy="962343"/>
          </a:xfrm>
          <a:prstGeom prst="rect">
            <a:avLst/>
          </a:prstGeom>
          <a:noFill/>
          <a:ln w="9525">
            <a:noFill/>
            <a:round/>
            <a:headEnd/>
            <a:tailEnd/>
          </a:ln>
          <a:effectLst/>
        </p:spPr>
      </p:pic>
      <p:pic>
        <p:nvPicPr>
          <p:cNvPr id="12300" name="Picture 10"/>
          <p:cNvPicPr>
            <a:picLocks noChangeAspect="1" noChangeArrowheads="1"/>
          </p:cNvPicPr>
          <p:nvPr/>
        </p:nvPicPr>
        <p:blipFill>
          <a:blip r:embed="rId11"/>
          <a:srcRect/>
          <a:stretch>
            <a:fillRect/>
          </a:stretch>
        </p:blipFill>
        <p:spPr bwMode="auto">
          <a:xfrm>
            <a:off x="9447866" y="1964690"/>
            <a:ext cx="3000375" cy="1360170"/>
          </a:xfrm>
          <a:prstGeom prst="rect">
            <a:avLst/>
          </a:prstGeom>
          <a:noFill/>
          <a:ln w="9525">
            <a:noFill/>
            <a:round/>
            <a:headEnd/>
            <a:tailEnd/>
          </a:ln>
          <a:effectLst/>
        </p:spPr>
      </p:pic>
      <p:pic>
        <p:nvPicPr>
          <p:cNvPr id="12301" name="Picture 11"/>
          <p:cNvPicPr>
            <a:picLocks noChangeAspect="1" noChangeArrowheads="1"/>
          </p:cNvPicPr>
          <p:nvPr/>
        </p:nvPicPr>
        <p:blipFill>
          <a:blip r:embed="rId12"/>
          <a:srcRect/>
          <a:stretch>
            <a:fillRect/>
          </a:stretch>
        </p:blipFill>
        <p:spPr bwMode="auto">
          <a:xfrm>
            <a:off x="10332403" y="3973830"/>
            <a:ext cx="1929130" cy="1066800"/>
          </a:xfrm>
          <a:prstGeom prst="rect">
            <a:avLst/>
          </a:prstGeom>
          <a:noFill/>
          <a:ln w="9525">
            <a:noFill/>
            <a:round/>
            <a:headEnd/>
            <a:tailEnd/>
          </a:ln>
          <a:effectLst/>
        </p:spPr>
      </p:pic>
      <p:pic>
        <p:nvPicPr>
          <p:cNvPr id="12302" name="Picture 12"/>
          <p:cNvPicPr>
            <a:picLocks noChangeAspect="1" noChangeArrowheads="1"/>
          </p:cNvPicPr>
          <p:nvPr/>
        </p:nvPicPr>
        <p:blipFill>
          <a:blip r:embed="rId13"/>
          <a:srcRect/>
          <a:stretch>
            <a:fillRect/>
          </a:stretch>
        </p:blipFill>
        <p:spPr bwMode="auto">
          <a:xfrm>
            <a:off x="3469323" y="5485130"/>
            <a:ext cx="1066800" cy="1066800"/>
          </a:xfrm>
          <a:prstGeom prst="rect">
            <a:avLst/>
          </a:prstGeom>
          <a:noFill/>
          <a:ln w="9525">
            <a:noFill/>
            <a:round/>
            <a:headEnd/>
            <a:tailEnd/>
          </a:ln>
          <a:effectLst/>
        </p:spPr>
      </p:pic>
      <p:pic>
        <p:nvPicPr>
          <p:cNvPr id="12303" name="Picture 13"/>
          <p:cNvPicPr>
            <a:picLocks noChangeAspect="1" noChangeArrowheads="1"/>
          </p:cNvPicPr>
          <p:nvPr/>
        </p:nvPicPr>
        <p:blipFill>
          <a:blip r:embed="rId14"/>
          <a:srcRect/>
          <a:stretch>
            <a:fillRect/>
          </a:stretch>
        </p:blipFill>
        <p:spPr bwMode="auto">
          <a:xfrm>
            <a:off x="6803091" y="5367338"/>
            <a:ext cx="1009015" cy="933450"/>
          </a:xfrm>
          <a:prstGeom prst="rect">
            <a:avLst/>
          </a:prstGeom>
          <a:noFill/>
          <a:ln w="9525">
            <a:noFill/>
            <a:round/>
            <a:headEnd/>
            <a:tailEnd/>
          </a:ln>
          <a:effectLst/>
        </p:spPr>
      </p:pic>
      <p:pic>
        <p:nvPicPr>
          <p:cNvPr id="12304" name="Picture 14"/>
          <p:cNvPicPr>
            <a:picLocks noChangeAspect="1" noChangeArrowheads="1"/>
          </p:cNvPicPr>
          <p:nvPr/>
        </p:nvPicPr>
        <p:blipFill>
          <a:blip r:embed="rId15"/>
          <a:srcRect/>
          <a:stretch>
            <a:fillRect/>
          </a:stretch>
        </p:blipFill>
        <p:spPr bwMode="auto">
          <a:xfrm>
            <a:off x="8183247" y="5291791"/>
            <a:ext cx="2904808" cy="1311275"/>
          </a:xfrm>
          <a:prstGeom prst="rect">
            <a:avLst/>
          </a:prstGeom>
          <a:noFill/>
          <a:ln w="9525">
            <a:noFill/>
            <a:round/>
            <a:headEnd/>
            <a:tailEnd/>
          </a:ln>
          <a:effectLst/>
        </p:spPr>
      </p:pic>
      <p:pic>
        <p:nvPicPr>
          <p:cNvPr id="12305" name="Picture 15"/>
          <p:cNvPicPr>
            <a:picLocks noChangeAspect="1" noChangeArrowheads="1"/>
          </p:cNvPicPr>
          <p:nvPr/>
        </p:nvPicPr>
        <p:blipFill>
          <a:blip r:embed="rId16"/>
          <a:srcRect/>
          <a:stretch>
            <a:fillRect/>
          </a:stretch>
        </p:blipFill>
        <p:spPr bwMode="auto">
          <a:xfrm>
            <a:off x="202250" y="4233881"/>
            <a:ext cx="2598102" cy="653415"/>
          </a:xfrm>
          <a:prstGeom prst="rect">
            <a:avLst/>
          </a:prstGeom>
          <a:noFill/>
          <a:ln w="9525">
            <a:noFill/>
            <a:round/>
            <a:headEnd/>
            <a:tailEnd/>
          </a:ln>
          <a:effectLst/>
        </p:spPr>
      </p:pic>
      <p:pic>
        <p:nvPicPr>
          <p:cNvPr id="12306" name="Picture 17"/>
          <p:cNvPicPr>
            <a:picLocks noChangeAspect="1" noChangeArrowheads="1"/>
          </p:cNvPicPr>
          <p:nvPr/>
        </p:nvPicPr>
        <p:blipFill>
          <a:blip r:embed="rId17"/>
          <a:srcRect/>
          <a:stretch>
            <a:fillRect/>
          </a:stretch>
        </p:blipFill>
        <p:spPr bwMode="auto">
          <a:xfrm>
            <a:off x="268923" y="2015826"/>
            <a:ext cx="2000250" cy="946785"/>
          </a:xfrm>
          <a:prstGeom prst="rect">
            <a:avLst/>
          </a:prstGeom>
          <a:noFill/>
          <a:ln w="9525">
            <a:noFill/>
            <a:round/>
            <a:headEnd/>
            <a:tailEnd/>
          </a:ln>
          <a:effectLst/>
        </p:spPr>
      </p:pic>
      <p:sp>
        <p:nvSpPr>
          <p:cNvPr id="22" name="Rectangle à coins arrondis 21"/>
          <p:cNvSpPr/>
          <p:nvPr/>
        </p:nvSpPr>
        <p:spPr>
          <a:xfrm>
            <a:off x="575646" y="551180"/>
            <a:ext cx="11499215"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7831" tIns="63924" rIns="127831" bIns="63924" anchor="ctr">
            <a:prstTxWarp prst="textNoShape">
              <a:avLst/>
            </a:prstTxWarp>
          </a:bodyPr>
          <a:lstStyle/>
          <a:p>
            <a:pPr algn="ctr"/>
            <a:r>
              <a:rPr lang="fr-FR" sz="5000" dirty="0">
                <a:solidFill>
                  <a:srgbClr val="FFFFFF"/>
                </a:solidFill>
                <a:latin typeface="Arial" pitchFamily="-84" charset="0"/>
              </a:rPr>
              <a:t>EUN</a:t>
            </a:r>
            <a:r>
              <a:rPr lang="fr-FR" sz="5000" dirty="0" smtClean="0">
                <a:solidFill>
                  <a:srgbClr val="FFFFFF"/>
                </a:solidFill>
                <a:latin typeface="Arial" pitchFamily="-84" charset="0"/>
              </a:rPr>
              <a:t> &amp; </a:t>
            </a:r>
            <a:r>
              <a:rPr lang="fr-FR" sz="5000" dirty="0" err="1" smtClean="0">
                <a:solidFill>
                  <a:srgbClr val="FFFFFF"/>
                </a:solidFill>
                <a:latin typeface="Arial" pitchFamily="-84" charset="0"/>
              </a:rPr>
              <a:t>Content-Related</a:t>
            </a:r>
            <a:r>
              <a:rPr lang="fr-FR" sz="5000" dirty="0" smtClean="0">
                <a:solidFill>
                  <a:srgbClr val="FFFFFF"/>
                </a:solidFill>
                <a:latin typeface="Arial" pitchFamily="-84" charset="0"/>
              </a:rPr>
              <a:t> </a:t>
            </a:r>
            <a:r>
              <a:rPr lang="fr-FR" sz="5000" dirty="0" err="1" smtClean="0">
                <a:solidFill>
                  <a:srgbClr val="FFFFFF"/>
                </a:solidFill>
                <a:latin typeface="Arial" pitchFamily="-84" charset="0"/>
              </a:rPr>
              <a:t>Projects</a:t>
            </a:r>
            <a:endParaRPr lang="en-US" sz="5000" dirty="0">
              <a:solidFill>
                <a:srgbClr val="FFFFFF"/>
              </a:solidFill>
            </a:endParaRP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1476</TotalTime>
  <Words>1654</Words>
  <Application>Microsoft Macintosh PowerPoint</Application>
  <PresentationFormat>A3 Paper (297x420 mm)</PresentationFormat>
  <Paragraphs>307</Paragraphs>
  <Slides>51</Slides>
  <Notes>21</Notes>
  <HiddenSlides>0</HiddenSlides>
  <MMClips>2</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Office Theme</vt:lpstr>
      <vt:lpstr>Learning Resource Exchange http://lreforschools.eun.org </vt:lpstr>
      <vt:lpstr>Outline</vt:lpstr>
      <vt:lpstr>Slide 3</vt:lpstr>
      <vt:lpstr>Slide 4</vt:lpstr>
      <vt:lpstr>Slide 5</vt:lpstr>
      <vt:lpstr>Slide 6</vt:lpstr>
      <vt:lpstr>Slide 7</vt:lpstr>
      <vt:lpstr>Slide 8</vt:lpstr>
      <vt:lpstr>Slide 9</vt:lpstr>
      <vt:lpstr>A Little Bit About Myself</vt:lpstr>
      <vt:lpstr>Learning Objects, Metadata, and Repositories</vt:lpstr>
      <vt:lpstr>Learning Objects, Metadata, and Repositories</vt:lpstr>
      <vt:lpstr>Learning Objects, Metadata, and Repositories</vt:lpstr>
      <vt:lpstr>Learning Objects, Metadata, and Repositories</vt:lpstr>
      <vt:lpstr>Learning Objects, Metadata, and Repositories</vt:lpstr>
      <vt:lpstr>Learning Objects, Metadata, and Repositories</vt:lpstr>
      <vt:lpstr>Learning Objects, Metadata, and Repositories</vt:lpstr>
      <vt:lpstr>Learning Objects, Metadata, and Repositories</vt:lpstr>
      <vt:lpstr>Learning Objects, Metadata, and Repositories</vt:lpstr>
      <vt:lpstr>Learning Objects, Metadata, and Repositories</vt:lpstr>
      <vt:lpstr>Learning Objects, Metadata, and Repositories</vt:lpstr>
      <vt:lpstr>Slide 22</vt:lpstr>
      <vt:lpstr>LRE Metadata Application Profile http://lreforschools.eun.org/web/guest/metadata</vt:lpstr>
      <vt:lpstr>50+ LRE Content Providers http://lreforschools.eun.org/web/guest/content-providers </vt:lpstr>
      <vt:lpstr>LRE Portal http://lreforschools.eun.org/</vt:lpstr>
      <vt:lpstr>LRE Subcommittee</vt:lpstr>
      <vt:lpstr>Types of LRE partners</vt:lpstr>
      <vt:lpstr>ASPECT</vt:lpstr>
      <vt:lpstr>From Content Discovery To Content Use</vt:lpstr>
      <vt:lpstr>Content Discovery Specifications</vt:lpstr>
      <vt:lpstr>Finding Repositories</vt:lpstr>
      <vt:lpstr>Conformance Testing</vt:lpstr>
      <vt:lpstr>Beyond Metadata</vt:lpstr>
      <vt:lpstr>Content and User Identity</vt:lpstr>
      <vt:lpstr>Contribution to Specifications</vt:lpstr>
      <vt:lpstr>SCORM</vt:lpstr>
      <vt:lpstr>Common Cartridge</vt:lpstr>
      <vt:lpstr>Innovative Technologies for an Engaging Classroom (iTEC)</vt:lpstr>
      <vt:lpstr>iTEC</vt:lpstr>
      <vt:lpstr>Shell and Widgets</vt:lpstr>
      <vt:lpstr>What is an iTEC Shell?</vt:lpstr>
      <vt:lpstr>A Shell Can Be Very Simple (e.g., Blog)</vt:lpstr>
      <vt:lpstr>That You Can Complete</vt:lpstr>
      <vt:lpstr>By Embedding Things (e.g., a Youtube Video)</vt:lpstr>
      <vt:lpstr>A Shell Can Be </vt:lpstr>
      <vt:lpstr>Things To Embed Include</vt:lpstr>
      <vt:lpstr>Composer and Learning Stories</vt:lpstr>
      <vt:lpstr>iTEC Architecture (Overview)</vt:lpstr>
      <vt:lpstr>iTEC Architecture</vt:lpstr>
      <vt:lpstr>For Further Information</vt:lpstr>
      <vt:lpstr>Slide 51</vt:lpstr>
    </vt:vector>
  </TitlesOfParts>
  <Company>European Schoolnet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Resource Exchange Infrastructure</dc:title>
  <dc:creator>David Massart</dc:creator>
  <cp:lastModifiedBy>David Massart</cp:lastModifiedBy>
  <cp:revision>35</cp:revision>
  <cp:lastPrinted>2011-09-19T08:14:19Z</cp:lastPrinted>
  <dcterms:created xsi:type="dcterms:W3CDTF">2012-03-15T18:18:19Z</dcterms:created>
  <dcterms:modified xsi:type="dcterms:W3CDTF">2012-03-16T12:11:09Z</dcterms:modified>
</cp:coreProperties>
</file>