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custDataLst>
    <p:tags r:id="rId1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CE005-943B-490C-ADA0-B72C9BED1D87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0E5C1-B47F-44A5-944F-34276CB5F03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4754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9E12BD2-1B5C-4A4B-BB60-7C0B9790F425}" type="slidenum">
              <a:rPr lang="fr-FR" smtClean="0">
                <a:latin typeface="Arial" charset="0"/>
              </a:rPr>
              <a:pPr eaLnBrk="1" hangingPunct="1"/>
              <a:t>10</a:t>
            </a:fld>
            <a:endParaRPr lang="fr-FR" smtClean="0">
              <a:latin typeface="Arial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M. Damay - Webinfomd - 05/2010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61E8D-477A-4BF3-B009-9071913CD3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020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C1351-8EEE-4E49-869A-5EC3139BF7B3}" type="datetimeFigureOut">
              <a:rPr lang="fr-BE" smtClean="0"/>
              <a:t>16/03/2012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9C12C-6B18-4C46-8870-BC2E2EB6F60E}" type="slidenum">
              <a:rPr lang="fr-BE" smtClean="0"/>
              <a:t>‹N°›</a:t>
            </a:fld>
            <a:endParaRPr lang="fr-BE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slide" Target="slide6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6284612"/>
            <a:ext cx="8514690" cy="456756"/>
          </a:xfrm>
        </p:spPr>
        <p:txBody>
          <a:bodyPr>
            <a:normAutofit/>
          </a:bodyPr>
          <a:lstStyle/>
          <a:p>
            <a:r>
              <a:rPr lang="fr-BE" dirty="0" smtClean="0"/>
              <a:t>M. Damay (Haute Ecole Louvain en Hainaut /                     )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3203848" y="764704"/>
            <a:ext cx="2604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M  SSAGERIE</a:t>
            </a:r>
            <a:endParaRPr lang="fr-BE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3532348" y="775732"/>
            <a:ext cx="463588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E</a:t>
            </a:r>
          </a:p>
          <a:p>
            <a:r>
              <a:rPr lang="fr-BE" sz="2800" dirty="0" smtClean="0"/>
              <a:t>L</a:t>
            </a:r>
          </a:p>
          <a:p>
            <a:r>
              <a:rPr lang="fr-BE" sz="2800" dirty="0" smtClean="0"/>
              <a:t>E</a:t>
            </a:r>
          </a:p>
          <a:p>
            <a:r>
              <a:rPr lang="fr-BE" sz="2800" dirty="0" smtClean="0"/>
              <a:t>A</a:t>
            </a:r>
          </a:p>
          <a:p>
            <a:endParaRPr lang="fr-BE" sz="2800" dirty="0" smtClean="0"/>
          </a:p>
          <a:p>
            <a:r>
              <a:rPr lang="fr-BE" sz="2800" dirty="0" smtClean="0"/>
              <a:t>N</a:t>
            </a:r>
          </a:p>
          <a:p>
            <a:r>
              <a:rPr lang="fr-BE" sz="2800" dirty="0" smtClean="0"/>
              <a:t>I</a:t>
            </a:r>
          </a:p>
          <a:p>
            <a:r>
              <a:rPr lang="fr-BE" sz="2800" dirty="0"/>
              <a:t>G</a:t>
            </a:r>
            <a:endParaRPr lang="fr-BE" sz="2800" dirty="0" smtClean="0"/>
          </a:p>
          <a:p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3821424" y="3769876"/>
            <a:ext cx="1686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ANESHA</a:t>
            </a:r>
            <a:endParaRPr lang="fr-BE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2843808" y="2492896"/>
            <a:ext cx="2260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CLAROLINE</a:t>
            </a:r>
            <a:endParaRPr lang="fr-BE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2267744" y="1196752"/>
            <a:ext cx="466794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R</a:t>
            </a:r>
          </a:p>
          <a:p>
            <a:endParaRPr lang="fr-BE" sz="2800" dirty="0" smtClean="0"/>
          </a:p>
          <a:p>
            <a:r>
              <a:rPr lang="fr-BE" sz="2800" dirty="0" smtClean="0"/>
              <a:t>S</a:t>
            </a:r>
          </a:p>
          <a:p>
            <a:r>
              <a:rPr lang="fr-BE" sz="2800" dirty="0" smtClean="0"/>
              <a:t>S</a:t>
            </a:r>
          </a:p>
          <a:p>
            <a:r>
              <a:rPr lang="fr-BE" sz="2800" dirty="0" smtClean="0"/>
              <a:t>O</a:t>
            </a:r>
          </a:p>
          <a:p>
            <a:r>
              <a:rPr lang="fr-BE" sz="2800" dirty="0" smtClean="0"/>
              <a:t>U</a:t>
            </a:r>
          </a:p>
          <a:p>
            <a:r>
              <a:rPr lang="fr-BE" sz="2800" dirty="0" smtClean="0"/>
              <a:t>R</a:t>
            </a:r>
          </a:p>
          <a:p>
            <a:r>
              <a:rPr lang="fr-BE" sz="2800" dirty="0" smtClean="0"/>
              <a:t>C</a:t>
            </a:r>
          </a:p>
          <a:p>
            <a:endParaRPr lang="fr-BE" sz="2800" dirty="0" smtClean="0"/>
          </a:p>
          <a:p>
            <a:r>
              <a:rPr lang="fr-BE" sz="2800" dirty="0"/>
              <a:t>S</a:t>
            </a:r>
            <a:endParaRPr lang="fr-BE" sz="2800" dirty="0" smtClean="0"/>
          </a:p>
          <a:p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4644008" y="2060848"/>
            <a:ext cx="5581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800" dirty="0" smtClean="0"/>
              <a:t>W</a:t>
            </a:r>
          </a:p>
          <a:p>
            <a:pPr algn="ctr"/>
            <a:endParaRPr lang="fr-BE" sz="2800" dirty="0"/>
          </a:p>
          <a:p>
            <a:pPr algn="ctr"/>
            <a:r>
              <a:rPr lang="fr-BE" sz="2800" dirty="0" smtClean="0"/>
              <a:t>B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004048" y="2065540"/>
            <a:ext cx="734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IKI</a:t>
            </a:r>
            <a:endParaRPr lang="fr-BE" sz="28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067944" y="2909262"/>
            <a:ext cx="43473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800" dirty="0" smtClean="0"/>
              <a:t>I</a:t>
            </a:r>
          </a:p>
          <a:p>
            <a:pPr algn="ctr"/>
            <a:r>
              <a:rPr lang="fr-BE" sz="2800" dirty="0" smtClean="0"/>
              <a:t>E</a:t>
            </a:r>
          </a:p>
          <a:p>
            <a:pPr algn="ctr"/>
            <a:endParaRPr lang="fr-BE" sz="2800" dirty="0" smtClean="0"/>
          </a:p>
          <a:p>
            <a:pPr algn="ctr"/>
            <a:r>
              <a:rPr lang="fr-BE" sz="2800" dirty="0" smtClean="0"/>
              <a:t>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403648" y="1628800"/>
            <a:ext cx="2316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PLATEFORM</a:t>
            </a:r>
            <a:endParaRPr lang="fr-BE" sz="2800" dirty="0"/>
          </a:p>
        </p:txBody>
      </p:sp>
      <p:sp>
        <p:nvSpPr>
          <p:cNvPr id="14" name="ZoneTexte 13"/>
          <p:cNvSpPr txBox="1"/>
          <p:nvPr/>
        </p:nvSpPr>
        <p:spPr>
          <a:xfrm>
            <a:off x="899592" y="4606085"/>
            <a:ext cx="2521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DOCUMENTS</a:t>
            </a:r>
            <a:endParaRPr lang="fr-BE" sz="28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364088" y="-99392"/>
            <a:ext cx="43473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r-BE" sz="2800" dirty="0" smtClean="0"/>
          </a:p>
          <a:p>
            <a:pPr algn="ctr"/>
            <a:r>
              <a:rPr lang="fr-BE" sz="2800" dirty="0" smtClean="0"/>
              <a:t>X</a:t>
            </a:r>
          </a:p>
          <a:p>
            <a:pPr algn="ctr"/>
            <a:endParaRPr lang="fr-BE" sz="2800" dirty="0" smtClean="0"/>
          </a:p>
          <a:p>
            <a:pPr algn="ctr"/>
            <a:r>
              <a:rPr lang="fr-BE" sz="2800" dirty="0" smtClean="0"/>
              <a:t>R</a:t>
            </a:r>
          </a:p>
          <a:p>
            <a:pPr algn="ctr"/>
            <a:r>
              <a:rPr lang="fr-BE" sz="2800" dirty="0"/>
              <a:t>C</a:t>
            </a:r>
            <a:endParaRPr lang="fr-BE" sz="2800" dirty="0" smtClean="0"/>
          </a:p>
          <a:p>
            <a:pPr algn="ctr"/>
            <a:endParaRPr lang="fr-BE" sz="2800" dirty="0" smtClean="0"/>
          </a:p>
          <a:p>
            <a:pPr algn="ctr"/>
            <a:r>
              <a:rPr lang="fr-BE" sz="2800" dirty="0"/>
              <a:t>C</a:t>
            </a:r>
            <a:endParaRPr lang="fr-BE" sz="2800" dirty="0" smtClean="0"/>
          </a:p>
          <a:p>
            <a:pPr algn="ctr"/>
            <a:r>
              <a:rPr lang="fr-BE" sz="2800" dirty="0" smtClean="0"/>
              <a:t>E</a:t>
            </a:r>
          </a:p>
          <a:p>
            <a:pPr algn="ctr"/>
            <a:r>
              <a:rPr lang="fr-BE" sz="2800" dirty="0"/>
              <a:t>S</a:t>
            </a:r>
            <a:endParaRPr lang="fr-BE" sz="2800" dirty="0" smtClean="0"/>
          </a:p>
          <a:p>
            <a:pPr algn="ctr"/>
            <a:endParaRPr lang="fr-BE" sz="3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5661522" y="1609636"/>
            <a:ext cx="26548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OMPETENCES</a:t>
            </a:r>
            <a:endParaRPr lang="fr-BE" sz="2800" dirty="0"/>
          </a:p>
        </p:txBody>
      </p:sp>
      <p:sp>
        <p:nvSpPr>
          <p:cNvPr id="18" name="ZoneTexte 17"/>
          <p:cNvSpPr txBox="1"/>
          <p:nvPr/>
        </p:nvSpPr>
        <p:spPr>
          <a:xfrm>
            <a:off x="7380312" y="1998707"/>
            <a:ext cx="466794" cy="3662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O</a:t>
            </a:r>
          </a:p>
          <a:p>
            <a:r>
              <a:rPr lang="fr-BE" sz="2800" dirty="0" smtClean="0"/>
              <a:t>N</a:t>
            </a:r>
          </a:p>
          <a:p>
            <a:r>
              <a:rPr lang="fr-BE" sz="2800" dirty="0" smtClean="0"/>
              <a:t>T</a:t>
            </a:r>
          </a:p>
          <a:p>
            <a:endParaRPr lang="fr-BE" sz="2800" dirty="0" smtClean="0"/>
          </a:p>
          <a:p>
            <a:r>
              <a:rPr lang="fr-BE" sz="2800" dirty="0" smtClean="0"/>
              <a:t>N</a:t>
            </a:r>
          </a:p>
          <a:p>
            <a:r>
              <a:rPr lang="fr-BE" sz="2800" dirty="0"/>
              <a:t>U</a:t>
            </a:r>
            <a:endParaRPr lang="fr-BE" sz="2800" dirty="0" smtClean="0"/>
          </a:p>
          <a:p>
            <a:r>
              <a:rPr lang="fr-BE" sz="2800" dirty="0"/>
              <a:t>S</a:t>
            </a:r>
            <a:endParaRPr lang="fr-BE" sz="2800" dirty="0" smtClean="0"/>
          </a:p>
          <a:p>
            <a:endParaRPr lang="fr-BE" sz="3600" dirty="0"/>
          </a:p>
        </p:txBody>
      </p:sp>
      <p:sp>
        <p:nvSpPr>
          <p:cNvPr id="19" name="ZoneTexte 18"/>
          <p:cNvSpPr txBox="1"/>
          <p:nvPr/>
        </p:nvSpPr>
        <p:spPr>
          <a:xfrm>
            <a:off x="6228184" y="1982812"/>
            <a:ext cx="44755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800" dirty="0" smtClean="0"/>
              <a:t>L</a:t>
            </a:r>
          </a:p>
          <a:p>
            <a:pPr algn="ctr"/>
            <a:r>
              <a:rPr lang="fr-BE" sz="2800" dirty="0" smtClean="0"/>
              <a:t>U</a:t>
            </a:r>
          </a:p>
          <a:p>
            <a:pPr algn="ctr"/>
            <a:r>
              <a:rPr lang="fr-BE" sz="2800" dirty="0" smtClean="0"/>
              <a:t>S</a:t>
            </a:r>
          </a:p>
          <a:p>
            <a:pPr algn="ctr"/>
            <a:r>
              <a:rPr lang="fr-BE" sz="2800" dirty="0" smtClean="0"/>
              <a:t>-</a:t>
            </a:r>
            <a:endParaRPr lang="fr-BE" sz="2800" dirty="0"/>
          </a:p>
          <a:p>
            <a:pPr algn="ctr"/>
            <a:r>
              <a:rPr lang="fr-BE" sz="2800" dirty="0" smtClean="0"/>
              <a:t>V</a:t>
            </a:r>
          </a:p>
          <a:p>
            <a:pPr algn="ctr"/>
            <a:r>
              <a:rPr lang="fr-BE" sz="2800" dirty="0" smtClean="0"/>
              <a:t>A</a:t>
            </a:r>
          </a:p>
          <a:p>
            <a:pPr algn="ctr"/>
            <a:r>
              <a:rPr lang="fr-BE" sz="2800" dirty="0" smtClean="0"/>
              <a:t>L</a:t>
            </a:r>
          </a:p>
          <a:p>
            <a:pPr algn="ctr"/>
            <a:r>
              <a:rPr lang="fr-BE" sz="2800" dirty="0" smtClean="0"/>
              <a:t>U</a:t>
            </a:r>
          </a:p>
          <a:p>
            <a:pPr algn="ctr"/>
            <a:endParaRPr lang="fr-BE" sz="2800" dirty="0" smtClean="0"/>
          </a:p>
          <a:p>
            <a:pPr algn="ctr"/>
            <a:endParaRPr lang="fr-BE" sz="3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547664" y="3337828"/>
            <a:ext cx="1479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FOR  M</a:t>
            </a:r>
            <a:endParaRPr lang="fr-BE" sz="2800" dirty="0"/>
          </a:p>
        </p:txBody>
      </p:sp>
      <p:sp>
        <p:nvSpPr>
          <p:cNvPr id="21" name="ZoneTexte 20"/>
          <p:cNvSpPr txBox="1"/>
          <p:nvPr/>
        </p:nvSpPr>
        <p:spPr>
          <a:xfrm>
            <a:off x="5698314" y="5373216"/>
            <a:ext cx="1728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AGENDA</a:t>
            </a:r>
            <a:endParaRPr lang="fr-BE" sz="2800" dirty="0"/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23" name="ZoneTexte 22"/>
          <p:cNvSpPr txBox="1"/>
          <p:nvPr/>
        </p:nvSpPr>
        <p:spPr>
          <a:xfrm>
            <a:off x="899592" y="2572449"/>
            <a:ext cx="46679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A</a:t>
            </a:r>
          </a:p>
          <a:p>
            <a:r>
              <a:rPr lang="fr-BE" sz="2800" dirty="0" smtClean="0"/>
              <a:t>C</a:t>
            </a:r>
          </a:p>
          <a:p>
            <a:r>
              <a:rPr lang="fr-BE" sz="2800" dirty="0" smtClean="0"/>
              <a:t>O</a:t>
            </a:r>
          </a:p>
          <a:p>
            <a:r>
              <a:rPr lang="fr-BE" sz="2800" dirty="0" smtClean="0"/>
              <a:t>L</a:t>
            </a:r>
          </a:p>
          <a:p>
            <a:r>
              <a:rPr lang="fr-BE" sz="2800" dirty="0"/>
              <a:t>A</a:t>
            </a:r>
            <a:endParaRPr lang="fr-BE" sz="2800" dirty="0" smtClean="0"/>
          </a:p>
          <a:p>
            <a:endParaRPr lang="fr-BE" sz="3600" dirty="0"/>
          </a:p>
        </p:txBody>
      </p:sp>
      <p:sp>
        <p:nvSpPr>
          <p:cNvPr id="8" name="Bande diagonale 7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380312" y="3337828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ENT</a:t>
            </a:r>
            <a:endParaRPr lang="fr-BE" sz="2800" dirty="0"/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3784434" y="-27384"/>
            <a:ext cx="2227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CAPACITES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188727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509537" y="6453336"/>
            <a:ext cx="2310935" cy="216024"/>
          </a:xfrm>
        </p:spPr>
        <p:txBody>
          <a:bodyPr/>
          <a:lstStyle/>
          <a:p>
            <a:pPr>
              <a:defRPr/>
            </a:pPr>
            <a:r>
              <a:rPr lang="fr-FR" dirty="0"/>
              <a:t>M. Damay - </a:t>
            </a:r>
            <a:r>
              <a:rPr lang="fr-FR" dirty="0" err="1"/>
              <a:t>Webinfomd</a:t>
            </a:r>
            <a:r>
              <a:rPr lang="fr-FR" dirty="0"/>
              <a:t> - 05/2010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5352" y="44451"/>
            <a:ext cx="3106688" cy="576237"/>
          </a:xfrm>
        </p:spPr>
        <p:txBody>
          <a:bodyPr/>
          <a:lstStyle/>
          <a:p>
            <a:pPr eaLnBrk="1" hangingPunct="1">
              <a:defRPr/>
            </a:pPr>
            <a:r>
              <a:rPr lang="fr-BE" dirty="0" smtClean="0"/>
              <a:t>Enquête 2010</a:t>
            </a:r>
            <a:endParaRPr lang="fr-F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91371"/>
            <a:ext cx="8435975" cy="2989957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1. Utiliser </a:t>
            </a:r>
            <a:r>
              <a:rPr lang="fr-FR" sz="1200" b="1" dirty="0" err="1" smtClean="0"/>
              <a:t>Claroline</a:t>
            </a:r>
            <a:r>
              <a:rPr lang="fr-FR" sz="1200" b="1" dirty="0" smtClean="0"/>
              <a:t> est trop contraignant (temps, connaissances, ...).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2. Le recours à la plateforme est nécessaire.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3. J'ai motivé les étudiant(e)s à aller sur la plateforme.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4. J'ai placé sur la plateforme des ressources pédagogiques intéressantes.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5. Les outils de la plateforme (agenda, annonces, forum, chat...) sont pertinents.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6. </a:t>
            </a:r>
            <a:r>
              <a:rPr lang="fr-FR" sz="1200" b="1" dirty="0" err="1" smtClean="0"/>
              <a:t>Claroline</a:t>
            </a:r>
            <a:r>
              <a:rPr lang="fr-FR" sz="1200" b="1" dirty="0" smtClean="0"/>
              <a:t> est un "plus" pour les cours.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7. Tous les cours devraient se retrouver sur la plateforme.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8. </a:t>
            </a:r>
            <a:r>
              <a:rPr lang="fr-FR" sz="1200" b="1" dirty="0" err="1" smtClean="0"/>
              <a:t>Claroline</a:t>
            </a:r>
            <a:r>
              <a:rPr lang="fr-FR" sz="1200" b="1" dirty="0" smtClean="0"/>
              <a:t> est facile d'utilisation.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9. La haute école doit encourager l'utilisation de ce genre de ressources.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10. La formation semble meilleure avec cet outil complémentaire.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1200" b="1" dirty="0" smtClean="0"/>
              <a:t>11. La plateforme apporte plus de convivialité dans les contacts avec les groupes d’étudiants.</a:t>
            </a:r>
          </a:p>
        </p:txBody>
      </p:sp>
      <p:graphicFrame>
        <p:nvGraphicFramePr>
          <p:cNvPr id="4101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12215856"/>
              </p:ext>
            </p:extLst>
          </p:nvPr>
        </p:nvGraphicFramePr>
        <p:xfrm>
          <a:off x="1835150" y="692696"/>
          <a:ext cx="5478463" cy="252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Graphique" r:id="rId4" imgW="5886416" imgH="2714557" progId="Excel.Chart.8">
                  <p:embed/>
                </p:oleObj>
              </mc:Choice>
              <mc:Fallback>
                <p:oleObj name="Graphique" r:id="rId4" imgW="5886416" imgH="2714557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692696"/>
                        <a:ext cx="5478463" cy="252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Bouton d'action : Précédent 1">
            <a:hlinkClick r:id="rId6" action="ppaction://hlinksldjump" highlightClick="1"/>
          </p:cNvPr>
          <p:cNvSpPr/>
          <p:nvPr/>
        </p:nvSpPr>
        <p:spPr>
          <a:xfrm>
            <a:off x="8712968" y="6408712"/>
            <a:ext cx="395536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8" name="Bande diagonale 7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808070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53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675724"/>
            <a:ext cx="7992888" cy="924475"/>
          </a:xfrm>
        </p:spPr>
        <p:txBody>
          <a:bodyPr/>
          <a:lstStyle/>
          <a:p>
            <a:r>
              <a:rPr lang="fr-BE" dirty="0" smtClean="0"/>
              <a:t>Voyage au pays des plateformes…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dirty="0" smtClean="0"/>
              <a:t>Les premiers amours…</a:t>
            </a:r>
          </a:p>
          <a:p>
            <a:r>
              <a:rPr lang="fr-BE" sz="2400" dirty="0" smtClean="0"/>
              <a:t>Une rencontre concluante</a:t>
            </a:r>
          </a:p>
          <a:p>
            <a:r>
              <a:rPr lang="fr-BE" sz="2400" dirty="0" smtClean="0"/>
              <a:t>Le temps de l’alliance</a:t>
            </a:r>
          </a:p>
          <a:p>
            <a:r>
              <a:rPr lang="fr-BE" sz="2400" dirty="0" smtClean="0"/>
              <a:t>Un mariage forcé mais finalement consenti</a:t>
            </a:r>
          </a:p>
          <a:p>
            <a:r>
              <a:rPr lang="fr-BE" sz="2400" dirty="0" smtClean="0"/>
              <a:t>La vie est un long fleuve tranquille</a:t>
            </a:r>
          </a:p>
          <a:p>
            <a:r>
              <a:rPr lang="fr-BE" sz="2400" dirty="0" smtClean="0"/>
              <a:t>A la recherche de la plus-value</a:t>
            </a:r>
            <a:endParaRPr lang="fr-BE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5" name="Bande diagonale 4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11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premiers amours…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700808"/>
            <a:ext cx="7125112" cy="4464496"/>
          </a:xfrm>
        </p:spPr>
        <p:txBody>
          <a:bodyPr>
            <a:normAutofit/>
          </a:bodyPr>
          <a:lstStyle/>
          <a:p>
            <a:r>
              <a:rPr lang="fr-BE" sz="2400" dirty="0" smtClean="0"/>
              <a:t>Les prétendantes se bousculent…</a:t>
            </a:r>
          </a:p>
          <a:p>
            <a:pPr marL="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		- </a:t>
            </a:r>
            <a:r>
              <a:rPr lang="fr-BE" sz="2400" dirty="0" err="1" smtClean="0"/>
              <a:t>WebCT</a:t>
            </a:r>
            <a:endParaRPr lang="fr-BE" sz="2400" dirty="0" smtClean="0"/>
          </a:p>
          <a:p>
            <a:pPr marL="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		- </a:t>
            </a:r>
            <a:r>
              <a:rPr lang="fr-BE" sz="2400" dirty="0" err="1" smtClean="0"/>
              <a:t>Claroline</a:t>
            </a:r>
            <a:endParaRPr lang="fr-BE" sz="2400" dirty="0" smtClean="0"/>
          </a:p>
          <a:p>
            <a:pPr marL="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		- </a:t>
            </a:r>
            <a:r>
              <a:rPr lang="fr-BE" sz="2400" dirty="0" err="1" smtClean="0"/>
              <a:t>Acolad</a:t>
            </a:r>
            <a:endParaRPr lang="fr-BE" sz="2400" dirty="0" smtClean="0"/>
          </a:p>
          <a:p>
            <a:pPr marL="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		- </a:t>
            </a:r>
            <a:r>
              <a:rPr lang="fr-BE" sz="2400" dirty="0" err="1" smtClean="0"/>
              <a:t>Ganesha</a:t>
            </a:r>
            <a:endParaRPr lang="fr-BE" sz="2400" dirty="0" smtClean="0"/>
          </a:p>
          <a:p>
            <a:r>
              <a:rPr lang="fr-BE" sz="2400" dirty="0" smtClean="0"/>
              <a:t>Essai-Erreur d’installation</a:t>
            </a:r>
          </a:p>
          <a:p>
            <a:r>
              <a:rPr lang="fr-BE" sz="2400" dirty="0" smtClean="0"/>
              <a:t>Prise de conscience de l’environnement à créer</a:t>
            </a:r>
          </a:p>
          <a:p>
            <a:endParaRPr lang="fr-BE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5" name="Bande diagonale 4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72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rencontre concluante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400" dirty="0" err="1" smtClean="0"/>
              <a:t>Ganesha</a:t>
            </a:r>
            <a:r>
              <a:rPr lang="fr-BE" sz="2400" dirty="0" smtClean="0"/>
              <a:t>, un choix technologique</a:t>
            </a:r>
          </a:p>
          <a:p>
            <a:r>
              <a:rPr lang="fr-BE" sz="2400" dirty="0" smtClean="0"/>
              <a:t>Des atouts adaptés à notre priorités pédagogiques</a:t>
            </a:r>
          </a:p>
          <a:p>
            <a:pPr marL="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		- Messagerie</a:t>
            </a:r>
          </a:p>
          <a:p>
            <a:pPr marL="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		- Forum</a:t>
            </a:r>
          </a:p>
          <a:p>
            <a:pPr marL="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		- Documents</a:t>
            </a:r>
          </a:p>
          <a:p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5" name="Bande diagonale 4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90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 temps de l’alliance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484784"/>
            <a:ext cx="7125112" cy="3005862"/>
          </a:xfrm>
        </p:spPr>
        <p:txBody>
          <a:bodyPr>
            <a:normAutofit/>
          </a:bodyPr>
          <a:lstStyle/>
          <a:p>
            <a:r>
              <a:rPr lang="fr-BE" sz="2400" dirty="0" smtClean="0"/>
              <a:t>Paysage de l’enseignement supérieur… les académies</a:t>
            </a:r>
          </a:p>
          <a:p>
            <a:r>
              <a:rPr lang="fr-BE" sz="2400" dirty="0" smtClean="0"/>
              <a:t>Difficultés au niveau de l’</a:t>
            </a:r>
            <a:r>
              <a:rPr lang="fr-BE" sz="2400" dirty="0" err="1" smtClean="0"/>
              <a:t>exercisation</a:t>
            </a:r>
            <a:r>
              <a:rPr lang="fr-BE" sz="2400" dirty="0" smtClean="0"/>
              <a:t>/intégration</a:t>
            </a:r>
            <a:endParaRPr lang="fr-BE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5" name="Bande diagonale 4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3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 mariage forcé mais finalement consenti…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dirty="0" smtClean="0"/>
              <a:t>Création de l’académie Louvain</a:t>
            </a:r>
          </a:p>
          <a:p>
            <a:r>
              <a:rPr lang="fr-BE" sz="2400" dirty="0" smtClean="0"/>
              <a:t>Volonté de la Direction d’une plateforme à distance</a:t>
            </a:r>
          </a:p>
          <a:p>
            <a:r>
              <a:rPr lang="fr-BE" sz="2400" dirty="0" smtClean="0"/>
              <a:t>Choix de </a:t>
            </a:r>
            <a:r>
              <a:rPr lang="fr-BE" sz="2400" dirty="0" err="1" smtClean="0"/>
              <a:t>Claroline</a:t>
            </a:r>
            <a:endParaRPr lang="fr-BE" sz="2400" dirty="0"/>
          </a:p>
          <a:p>
            <a:r>
              <a:rPr lang="fr-BE" sz="2400" dirty="0" smtClean="0"/>
              <a:t>Caractéristiques reconnues (simplicité, souplesse, stabilité)</a:t>
            </a:r>
          </a:p>
          <a:p>
            <a:r>
              <a:rPr lang="fr-BE" sz="2400" dirty="0" smtClean="0"/>
              <a:t>Transfert de données sans encombre</a:t>
            </a:r>
          </a:p>
          <a:p>
            <a:r>
              <a:rPr lang="fr-BE" sz="2400" dirty="0" smtClean="0"/>
              <a:t>Une première photo encourageante ! </a:t>
            </a:r>
            <a:endParaRPr lang="fr-BE" sz="2400" dirty="0"/>
          </a:p>
        </p:txBody>
      </p:sp>
      <p:sp>
        <p:nvSpPr>
          <p:cNvPr id="4" name="Bouton d’action : Suivant 3">
            <a:hlinkClick r:id="rId2" action="ppaction://hlinksldjump" highlightClick="1"/>
          </p:cNvPr>
          <p:cNvSpPr/>
          <p:nvPr/>
        </p:nvSpPr>
        <p:spPr>
          <a:xfrm>
            <a:off x="7308304" y="5301208"/>
            <a:ext cx="52120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6" name="Bande diagonale 5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34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vie est un long fleuve tranquille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400" dirty="0" smtClean="0"/>
              <a:t>De fusion en fusion, on se sent </a:t>
            </a:r>
            <a:r>
              <a:rPr lang="fr-BE" sz="2400" dirty="0" smtClean="0"/>
              <a:t>sécurisé </a:t>
            </a:r>
            <a:r>
              <a:rPr lang="fr-BE" sz="2400" dirty="0" smtClean="0"/>
              <a:t>car l’équipe s’agrandit …</a:t>
            </a:r>
          </a:p>
          <a:p>
            <a:r>
              <a:rPr lang="fr-BE" sz="2400" dirty="0" smtClean="0"/>
              <a:t>La bonne nouvelle se propage, la communauté grandit !</a:t>
            </a:r>
          </a:p>
          <a:p>
            <a:r>
              <a:rPr lang="fr-BE" sz="2400" dirty="0" smtClean="0"/>
              <a:t>Des </a:t>
            </a:r>
            <a:r>
              <a:rPr lang="fr-BE" sz="2400" dirty="0" err="1" smtClean="0"/>
              <a:t>infor</a:t>
            </a:r>
            <a:r>
              <a:rPr lang="fr-BE" sz="2400" dirty="0" smtClean="0"/>
              <a:t> « magiciens » à la rescousse…</a:t>
            </a:r>
          </a:p>
          <a:p>
            <a:r>
              <a:rPr lang="fr-BE" sz="2400" dirty="0" smtClean="0"/>
              <a:t>Les update… La fuite en avant ?</a:t>
            </a:r>
          </a:p>
          <a:p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5" name="Bande diagonale 4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11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 la recherche de la plus-value…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700808"/>
            <a:ext cx="7125112" cy="2933854"/>
          </a:xfrm>
        </p:spPr>
        <p:txBody>
          <a:bodyPr>
            <a:normAutofit/>
          </a:bodyPr>
          <a:lstStyle/>
          <a:p>
            <a:r>
              <a:rPr lang="fr-BE" sz="2400" dirty="0" smtClean="0"/>
              <a:t>Les temps de la fondation et de l’inauguration sont révolus…</a:t>
            </a:r>
          </a:p>
          <a:p>
            <a:r>
              <a:rPr lang="fr-BE" sz="2400" dirty="0" smtClean="0"/>
              <a:t>Où est mon kit de survie ?</a:t>
            </a:r>
          </a:p>
          <a:p>
            <a:r>
              <a:rPr lang="fr-BE" sz="2400" dirty="0" smtClean="0"/>
              <a:t>Une intelligence collective </a:t>
            </a:r>
            <a:r>
              <a:rPr lang="fr-BE" sz="2400" dirty="0" err="1" smtClean="0"/>
              <a:t>inter-générationnelle</a:t>
            </a:r>
            <a:r>
              <a:rPr lang="fr-BE" sz="2400" dirty="0" smtClean="0"/>
              <a:t> ! </a:t>
            </a:r>
            <a:endParaRPr lang="fr-BE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5" name="Bande diagonale 4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1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9442" y="2060848"/>
            <a:ext cx="7125113" cy="924475"/>
          </a:xfrm>
        </p:spPr>
        <p:txBody>
          <a:bodyPr/>
          <a:lstStyle/>
          <a:p>
            <a:r>
              <a:rPr lang="fr-BE" dirty="0" smtClean="0"/>
              <a:t>Merci de votre attention…</a:t>
            </a:r>
            <a:endParaRPr lang="fr-BE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0" y="79738"/>
            <a:ext cx="1162748" cy="520709"/>
          </a:xfrm>
          <a:prstGeom prst="rect">
            <a:avLst/>
          </a:prstGeom>
        </p:spPr>
      </p:pic>
      <p:sp>
        <p:nvSpPr>
          <p:cNvPr id="6" name="Bande diagonale 5"/>
          <p:cNvSpPr/>
          <p:nvPr/>
        </p:nvSpPr>
        <p:spPr>
          <a:xfrm rot="16200000" flipH="1" flipV="1">
            <a:off x="8271964" y="-54941"/>
            <a:ext cx="844477" cy="899592"/>
          </a:xfrm>
          <a:prstGeom prst="diagStripe">
            <a:avLst>
              <a:gd name="adj" fmla="val 5229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800" y="6381287"/>
            <a:ext cx="1641560" cy="28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3eed2e42d60e2c7cd168b311293477c826c1b"/>
</p:tagLst>
</file>

<file path=ppt/theme/theme1.xml><?xml version="1.0" encoding="utf-8"?>
<a:theme xmlns:a="http://schemas.openxmlformats.org/drawingml/2006/main" name="été">
  <a:themeElements>
    <a:clrScheme name="été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ét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été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TC101972873[[fn=Été]]</Template>
  <TotalTime>238</TotalTime>
  <Words>401</Words>
  <Application>Microsoft Office PowerPoint</Application>
  <PresentationFormat>Affichage à l'écran (4:3)</PresentationFormat>
  <Paragraphs>121</Paragraphs>
  <Slides>10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été</vt:lpstr>
      <vt:lpstr>Graphique</vt:lpstr>
      <vt:lpstr>Présentation PowerPoint</vt:lpstr>
      <vt:lpstr>Voyage au pays des plateformes…</vt:lpstr>
      <vt:lpstr>Les premiers amours…</vt:lpstr>
      <vt:lpstr>Une rencontre concluante</vt:lpstr>
      <vt:lpstr>Le temps de l’alliance</vt:lpstr>
      <vt:lpstr>Un mariage forcé mais finalement consenti…</vt:lpstr>
      <vt:lpstr>La vie est un long fleuve tranquille</vt:lpstr>
      <vt:lpstr>A la recherche de la plus-value…</vt:lpstr>
      <vt:lpstr>Merci de votre attention…</vt:lpstr>
      <vt:lpstr>Enquête 2010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10</cp:revision>
  <dcterms:created xsi:type="dcterms:W3CDTF">2012-03-15T06:59:19Z</dcterms:created>
  <dcterms:modified xsi:type="dcterms:W3CDTF">2012-03-16T16:20:06Z</dcterms:modified>
</cp:coreProperties>
</file>